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4"/>
  </p:notesMasterIdLst>
  <p:handoutMasterIdLst>
    <p:handoutMasterId r:id="rId35"/>
  </p:handoutMasterIdLst>
  <p:sldIdLst>
    <p:sldId id="256" r:id="rId5"/>
    <p:sldId id="264" r:id="rId6"/>
    <p:sldId id="265" r:id="rId7"/>
    <p:sldId id="258" r:id="rId8"/>
    <p:sldId id="262" r:id="rId9"/>
    <p:sldId id="272" r:id="rId10"/>
    <p:sldId id="297" r:id="rId11"/>
    <p:sldId id="284" r:id="rId12"/>
    <p:sldId id="313" r:id="rId13"/>
    <p:sldId id="290" r:id="rId14"/>
    <p:sldId id="293" r:id="rId15"/>
    <p:sldId id="281" r:id="rId16"/>
    <p:sldId id="294" r:id="rId17"/>
    <p:sldId id="282" r:id="rId18"/>
    <p:sldId id="292" r:id="rId19"/>
    <p:sldId id="301" r:id="rId20"/>
    <p:sldId id="305" r:id="rId21"/>
    <p:sldId id="306" r:id="rId22"/>
    <p:sldId id="307" r:id="rId23"/>
    <p:sldId id="309" r:id="rId24"/>
    <p:sldId id="302" r:id="rId25"/>
    <p:sldId id="310" r:id="rId26"/>
    <p:sldId id="303" r:id="rId27"/>
    <p:sldId id="311" r:id="rId28"/>
    <p:sldId id="283" r:id="rId29"/>
    <p:sldId id="314" r:id="rId30"/>
    <p:sldId id="315" r:id="rId31"/>
    <p:sldId id="295" r:id="rId32"/>
    <p:sldId id="29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08226B-A393-44FD-8020-563FF1FBFA94}" v="9" dt="2022-12-17T02:44:01.949"/>
    <p1510:client id="{484E96D3-4836-4203-9AD6-171E27E39816}" v="27" dt="2022-12-17T04:05:03.1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0704" autoAdjust="0"/>
  </p:normalViewPr>
  <p:slideViewPr>
    <p:cSldViewPr snapToGrid="0">
      <p:cViewPr varScale="1">
        <p:scale>
          <a:sx n="63" d="100"/>
          <a:sy n="63" d="100"/>
        </p:scale>
        <p:origin x="804" y="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12/16/2022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7.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7.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7.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7.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7.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7.pn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7.pn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7.pn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0.jpg"/><Relationship Id="rId5" Type="http://schemas.openxmlformats.org/officeDocument/2006/relationships/image" Target="../media/image19.jpeg"/><Relationship Id="rId4" Type="http://schemas.openxmlformats.org/officeDocument/2006/relationships/image" Target="../media/image18.jp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7.pn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7.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7.png"/><Relationship Id="rId4" Type="http://schemas.openxmlformats.org/officeDocument/2006/relationships/hyperlink" Target="https://public.tableau.com/app/profile/jay.mangroliya/viz/Auto_insurance_16712490638240/Dashboard1?publish=yes" TargetMode="Externa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17.png"/><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Jaymangrolia21/DAB-103-004/tree/main" TargetMode="Externa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hyperlink" Target="https://unacademy.com/content/jee/study-material/mathematics/symmetrical-distribution/" TargetMode="External"/><Relationship Id="rId2" Type="http://schemas.openxmlformats.org/officeDocument/2006/relationships/hyperlink" Target="https://databricks-prod-cloudfront.cloud.databricks.com/public/4027ec902e239c93eaaa8714f173bcfc/4954928053318020/1058911316420443/167703932442645/latest.html" TargetMode="External"/><Relationship Id="rId1" Type="http://schemas.openxmlformats.org/officeDocument/2006/relationships/slideLayout" Target="../slideLayouts/slideLayout5.xml"/><Relationship Id="rId4" Type="http://schemas.openxmlformats.org/officeDocument/2006/relationships/hyperlink" Target="https://www.semutual.nb.ca/news/insurance-fraud/"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7.png"/><Relationship Id="rId5" Type="http://schemas.openxmlformats.org/officeDocument/2006/relationships/hyperlink" Target="https://www.fe.training/free-resources/fig/how-do-insurance-companies-make-money/" TargetMode="External"/><Relationship Id="rId4" Type="http://schemas.openxmlformats.org/officeDocument/2006/relationships/hyperlink" Target="https://www.nhtsa.gov/press-releases/early-estimates-first-quarter-2022"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7.png"/><Relationship Id="rId4" Type="http://schemas.openxmlformats.org/officeDocument/2006/relationships/hyperlink" Target="https://www.semutual.nb.ca/news/insurance-fraud/"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Auto-INSURANCE</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Group 04 (Section 001)</a:t>
            </a:r>
          </a:p>
        </p:txBody>
      </p:sp>
      <p:pic>
        <p:nvPicPr>
          <p:cNvPr id="49" name="Audio 48">
            <a:hlinkClick r:id="" action="ppaction://media"/>
            <a:extLst>
              <a:ext uri="{FF2B5EF4-FFF2-40B4-BE49-F238E27FC236}">
                <a16:creationId xmlns:a16="http://schemas.microsoft.com/office/drawing/2014/main" id="{601984CF-C318-B63D-F199-FA65F99E7C9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586058810"/>
      </p:ext>
    </p:extLst>
  </p:cSld>
  <p:clrMapOvr>
    <a:masterClrMapping/>
  </p:clrMapOvr>
  <mc:AlternateContent xmlns:mc="http://schemas.openxmlformats.org/markup-compatibility/2006" xmlns:p14="http://schemas.microsoft.com/office/powerpoint/2010/main">
    <mc:Choice Requires="p14">
      <p:transition spd="slow" p14:dur="2000" advTm="6737"/>
    </mc:Choice>
    <mc:Fallback xmlns="">
      <p:transition spd="slow" advTm="6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572D7-404E-8609-74E9-558FCEC479CB}"/>
              </a:ext>
            </a:extLst>
          </p:cNvPr>
          <p:cNvSpPr>
            <a:spLocks noGrp="1"/>
          </p:cNvSpPr>
          <p:nvPr>
            <p:ph type="title"/>
          </p:nvPr>
        </p:nvSpPr>
        <p:spPr>
          <a:xfrm>
            <a:off x="656167" y="0"/>
            <a:ext cx="10515600" cy="1325563"/>
          </a:xfrm>
        </p:spPr>
        <p:txBody>
          <a:bodyPr/>
          <a:lstStyle/>
          <a:p>
            <a:r>
              <a:rPr lang="en-US" sz="2800" cap="all" dirty="0">
                <a:latin typeface="+mj-lt"/>
                <a:ea typeface="+mj-ea"/>
                <a:cs typeface="+mj-cs"/>
              </a:rPr>
              <a:t>Summary Statistics</a:t>
            </a:r>
            <a:endParaRPr lang="en-CA" dirty="0"/>
          </a:p>
        </p:txBody>
      </p:sp>
      <p:sp>
        <p:nvSpPr>
          <p:cNvPr id="3" name="Date Placeholder 2">
            <a:extLst>
              <a:ext uri="{FF2B5EF4-FFF2-40B4-BE49-F238E27FC236}">
                <a16:creationId xmlns:a16="http://schemas.microsoft.com/office/drawing/2014/main" id="{DE999F0F-0657-8BAA-63A0-429566011FC3}"/>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14A9B970-F290-905A-35C3-C4C6EE674E7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8F89D18-BE84-A7E8-5B23-336558BB5964}"/>
              </a:ext>
            </a:extLst>
          </p:cNvPr>
          <p:cNvSpPr>
            <a:spLocks noGrp="1"/>
          </p:cNvSpPr>
          <p:nvPr>
            <p:ph type="sldNum" sz="quarter" idx="12"/>
          </p:nvPr>
        </p:nvSpPr>
        <p:spPr/>
        <p:txBody>
          <a:bodyPr/>
          <a:lstStyle/>
          <a:p>
            <a:fld id="{A49DFD55-3C28-40EF-9E31-A92D2E4017FF}" type="slidenum">
              <a:rPr lang="en-US" smtClean="0"/>
              <a:pPr/>
              <a:t>10</a:t>
            </a:fld>
            <a:endParaRPr lang="en-US" dirty="0"/>
          </a:p>
        </p:txBody>
      </p:sp>
      <p:sp>
        <p:nvSpPr>
          <p:cNvPr id="10" name="TextBox 9">
            <a:extLst>
              <a:ext uri="{FF2B5EF4-FFF2-40B4-BE49-F238E27FC236}">
                <a16:creationId xmlns:a16="http://schemas.microsoft.com/office/drawing/2014/main" id="{1C3CADD3-A42E-8205-FB1F-DBE157EB5F4C}"/>
              </a:ext>
            </a:extLst>
          </p:cNvPr>
          <p:cNvSpPr txBox="1"/>
          <p:nvPr/>
        </p:nvSpPr>
        <p:spPr>
          <a:xfrm>
            <a:off x="1507662" y="2158547"/>
            <a:ext cx="8628571" cy="2291461"/>
          </a:xfrm>
          <a:prstGeom prst="rect">
            <a:avLst/>
          </a:prstGeom>
          <a:noFill/>
        </p:spPr>
        <p:txBody>
          <a:bodyPr wrap="square">
            <a:spAutoFit/>
          </a:bodyPr>
          <a:lstStyle/>
          <a:p>
            <a:pPr defTabSz="914400">
              <a:lnSpc>
                <a:spcPct val="120000"/>
              </a:lnSpc>
              <a:spcAft>
                <a:spcPts val="600"/>
              </a:spcAft>
              <a:buClr>
                <a:schemeClr val="accent1"/>
              </a:buClr>
              <a:buSzPct val="100000"/>
            </a:pPr>
            <a:r>
              <a:rPr lang="en-US" sz="1800" b="1" dirty="0"/>
              <a:t>Key Observations :</a:t>
            </a:r>
          </a:p>
          <a:p>
            <a:pPr marL="342900" indent="-285750" defTabSz="914400">
              <a:lnSpc>
                <a:spcPct val="120000"/>
              </a:lnSpc>
              <a:spcAft>
                <a:spcPts val="600"/>
              </a:spcAft>
              <a:buClr>
                <a:schemeClr val="tx1"/>
              </a:buClr>
              <a:buSzPct val="100000"/>
              <a:buFont typeface="Wingdings" panose="05000000000000000000" pitchFamily="2" charset="2"/>
              <a:buChar char="Ø"/>
            </a:pPr>
            <a:r>
              <a:rPr lang="en-US" sz="1800" dirty="0"/>
              <a:t>Average year of taking insurance is by age is 19 and maximum is 64 according to the dataset.</a:t>
            </a:r>
          </a:p>
          <a:p>
            <a:pPr marL="342900" indent="-285750" defTabSz="914400">
              <a:lnSpc>
                <a:spcPct val="120000"/>
              </a:lnSpc>
              <a:spcAft>
                <a:spcPts val="600"/>
              </a:spcAft>
              <a:buClr>
                <a:schemeClr val="tx1"/>
              </a:buClr>
              <a:buSzPct val="100000"/>
              <a:buFont typeface="Wingdings" panose="05000000000000000000" pitchFamily="2" charset="2"/>
              <a:buChar char="Ø"/>
            </a:pPr>
            <a:r>
              <a:rPr lang="en-US" sz="1800" dirty="0"/>
              <a:t>Average number of vehicles is 1 for accidents and maximum is 4.</a:t>
            </a:r>
            <a:endParaRPr lang="en-US" sz="1800" b="1" dirty="0"/>
          </a:p>
          <a:p>
            <a:pPr marL="342900" indent="-285750" defTabSz="914400">
              <a:lnSpc>
                <a:spcPct val="120000"/>
              </a:lnSpc>
              <a:spcAft>
                <a:spcPts val="600"/>
              </a:spcAft>
              <a:buClr>
                <a:schemeClr val="tx1"/>
              </a:buClr>
              <a:buSzPct val="100000"/>
              <a:buFont typeface="Wingdings" panose="05000000000000000000" pitchFamily="2" charset="2"/>
              <a:buChar char="Ø"/>
            </a:pPr>
            <a:r>
              <a:rPr lang="en-US" dirty="0"/>
              <a:t>Maximum Total Claim amount is 114920.00 and the maximum claim amount between injury, property and vehicle claim is for vehicle claim at 79580.00 </a:t>
            </a:r>
            <a:endParaRPr lang="en-US" sz="1800" dirty="0"/>
          </a:p>
        </p:txBody>
      </p:sp>
      <p:pic>
        <p:nvPicPr>
          <p:cNvPr id="17" name="Audio 16">
            <a:hlinkClick r:id="" action="ppaction://media"/>
            <a:extLst>
              <a:ext uri="{FF2B5EF4-FFF2-40B4-BE49-F238E27FC236}">
                <a16:creationId xmlns:a16="http://schemas.microsoft.com/office/drawing/2014/main" id="{C1504F53-06A7-BE2D-7004-935502FCA5F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50824975"/>
      </p:ext>
    </p:extLst>
  </p:cSld>
  <p:clrMapOvr>
    <a:masterClrMapping/>
  </p:clrMapOvr>
  <mc:AlternateContent xmlns:mc="http://schemas.openxmlformats.org/markup-compatibility/2006" xmlns:p14="http://schemas.microsoft.com/office/powerpoint/2010/main">
    <mc:Choice Requires="p14">
      <p:transition spd="slow" p14:dur="2000" advTm="25823"/>
    </mc:Choice>
    <mc:Fallback xmlns="">
      <p:transition spd="slow" advTm="25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4C4E-9E0C-7F34-6AE8-E65CB2E093EA}"/>
              </a:ext>
            </a:extLst>
          </p:cNvPr>
          <p:cNvSpPr>
            <a:spLocks noGrp="1"/>
          </p:cNvSpPr>
          <p:nvPr>
            <p:ph type="title"/>
          </p:nvPr>
        </p:nvSpPr>
        <p:spPr/>
        <p:txBody>
          <a:bodyPr/>
          <a:lstStyle/>
          <a:p>
            <a:r>
              <a:rPr lang="en-US" dirty="0"/>
              <a:t>Male vs Female</a:t>
            </a:r>
            <a:endParaRPr lang="en-CA" dirty="0"/>
          </a:p>
        </p:txBody>
      </p:sp>
      <p:sp>
        <p:nvSpPr>
          <p:cNvPr id="3" name="Date Placeholder 2">
            <a:extLst>
              <a:ext uri="{FF2B5EF4-FFF2-40B4-BE49-F238E27FC236}">
                <a16:creationId xmlns:a16="http://schemas.microsoft.com/office/drawing/2014/main" id="{2C36DAB1-4E5F-D513-641E-0826EF1DAF28}"/>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392BCB59-F94F-1692-058A-CC5A6F2B145B}"/>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7572882-6C1F-1638-2CED-FB2D1EBFA8DF}"/>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
        <p:nvSpPr>
          <p:cNvPr id="8" name="TextBox 7">
            <a:extLst>
              <a:ext uri="{FF2B5EF4-FFF2-40B4-BE49-F238E27FC236}">
                <a16:creationId xmlns:a16="http://schemas.microsoft.com/office/drawing/2014/main" id="{0C1524C7-1CE4-2FB2-9376-36EF13738502}"/>
              </a:ext>
            </a:extLst>
          </p:cNvPr>
          <p:cNvSpPr txBox="1"/>
          <p:nvPr/>
        </p:nvSpPr>
        <p:spPr>
          <a:xfrm>
            <a:off x="6273291" y="2950093"/>
            <a:ext cx="4627947" cy="2031325"/>
          </a:xfrm>
          <a:prstGeom prst="rect">
            <a:avLst/>
          </a:prstGeom>
          <a:noFill/>
        </p:spPr>
        <p:txBody>
          <a:bodyPr wrap="square">
            <a:spAutoFit/>
          </a:bodyPr>
          <a:lstStyle/>
          <a:p>
            <a:pPr marL="285750" indent="-285750">
              <a:buFont typeface="Arial" panose="020B0604020202020204" pitchFamily="34" charset="0"/>
              <a:buChar char="•"/>
            </a:pPr>
            <a:r>
              <a:rPr lang="en-US" dirty="0"/>
              <a:t>It can be observed that there is not major difference between the insurance coverage for males and females, however female ratio is higher.</a:t>
            </a:r>
            <a:endParaRPr lang="en-US" sz="18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CA" dirty="0"/>
          </a:p>
        </p:txBody>
      </p:sp>
      <p:pic>
        <p:nvPicPr>
          <p:cNvPr id="11" name="Picture 10" descr="Chart, pie chart&#10;&#10;Description automatically generated">
            <a:extLst>
              <a:ext uri="{FF2B5EF4-FFF2-40B4-BE49-F238E27FC236}">
                <a16:creationId xmlns:a16="http://schemas.microsoft.com/office/drawing/2014/main" id="{90E12175-A68E-1424-2AC3-6691FB711B59}"/>
              </a:ext>
            </a:extLst>
          </p:cNvPr>
          <p:cNvPicPr>
            <a:picLocks noChangeAspect="1"/>
          </p:cNvPicPr>
          <p:nvPr/>
        </p:nvPicPr>
        <p:blipFill>
          <a:blip r:embed="rId4"/>
          <a:stretch>
            <a:fillRect/>
          </a:stretch>
        </p:blipFill>
        <p:spPr>
          <a:xfrm>
            <a:off x="1085416" y="1860176"/>
            <a:ext cx="4504784" cy="3527097"/>
          </a:xfrm>
          <a:prstGeom prst="rect">
            <a:avLst/>
          </a:prstGeom>
        </p:spPr>
      </p:pic>
      <p:pic>
        <p:nvPicPr>
          <p:cNvPr id="13" name="Audio 12">
            <a:hlinkClick r:id="" action="ppaction://media"/>
            <a:extLst>
              <a:ext uri="{FF2B5EF4-FFF2-40B4-BE49-F238E27FC236}">
                <a16:creationId xmlns:a16="http://schemas.microsoft.com/office/drawing/2014/main" id="{9D87FAB2-3813-D488-8F84-0F0DB2CAF8A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978370453"/>
      </p:ext>
    </p:extLst>
  </p:cSld>
  <p:clrMapOvr>
    <a:masterClrMapping/>
  </p:clrMapOvr>
  <mc:AlternateContent xmlns:mc="http://schemas.openxmlformats.org/markup-compatibility/2006" xmlns:p14="http://schemas.microsoft.com/office/powerpoint/2010/main">
    <mc:Choice Requires="p14">
      <p:transition spd="slow" p14:dur="2000" advTm="16384"/>
    </mc:Choice>
    <mc:Fallback xmlns="">
      <p:transition spd="slow" advTm="16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2">
            <a:extLst>
              <a:ext uri="{FF2B5EF4-FFF2-40B4-BE49-F238E27FC236}">
                <a16:creationId xmlns:a16="http://schemas.microsoft.com/office/drawing/2014/main" id="{980AFFBD-C531-97A0-7DA1-9BACF360C965}"/>
              </a:ext>
            </a:extLst>
          </p:cNvPr>
          <p:cNvSpPr>
            <a:spLocks noGrp="1"/>
          </p:cNvSpPr>
          <p:nvPr>
            <p:ph type="subTitle" idx="1"/>
          </p:nvPr>
        </p:nvSpPr>
        <p:spPr>
          <a:xfrm>
            <a:off x="4409878" y="2890488"/>
            <a:ext cx="6696074" cy="3534638"/>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CA" dirty="0"/>
          </a:p>
        </p:txBody>
      </p:sp>
      <p:pic>
        <p:nvPicPr>
          <p:cNvPr id="17" name="Picture 2">
            <a:extLst>
              <a:ext uri="{FF2B5EF4-FFF2-40B4-BE49-F238E27FC236}">
                <a16:creationId xmlns:a16="http://schemas.microsoft.com/office/drawing/2014/main" id="{8621FC28-D340-BC9A-2A4F-62A926F918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6675" y="3429000"/>
            <a:ext cx="4996206" cy="317029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17806DB-1DC1-6EAE-161C-6B303A0DFB18}"/>
              </a:ext>
            </a:extLst>
          </p:cNvPr>
          <p:cNvSpPr txBox="1"/>
          <p:nvPr/>
        </p:nvSpPr>
        <p:spPr>
          <a:xfrm>
            <a:off x="5387528" y="805014"/>
            <a:ext cx="6212264" cy="2369880"/>
          </a:xfrm>
          <a:prstGeom prst="rect">
            <a:avLst/>
          </a:prstGeom>
          <a:noFill/>
        </p:spPr>
        <p:txBody>
          <a:bodyPr wrap="square" rtlCol="0">
            <a:spAutoFit/>
          </a:bodyPr>
          <a:lstStyle/>
          <a:p>
            <a:pPr algn="ctr"/>
            <a:r>
              <a:rPr lang="en-US" sz="2000" b="1" dirty="0"/>
              <a:t>Bar chart of Total claim amount</a:t>
            </a:r>
          </a:p>
          <a:p>
            <a:pPr algn="ctr"/>
            <a:endParaRPr lang="en-US" sz="2000" b="1" dirty="0"/>
          </a:p>
          <a:p>
            <a:pPr marL="285750" indent="-285750">
              <a:buFont typeface="Arial" panose="020B0604020202020204" pitchFamily="34" charset="0"/>
              <a:buChar char="•"/>
            </a:pPr>
            <a:r>
              <a:rPr lang="en-US" dirty="0"/>
              <a:t>It can be observed that the data is almost symmetrically distributed.</a:t>
            </a:r>
          </a:p>
          <a:p>
            <a:pPr marL="285750" indent="-285750">
              <a:buFont typeface="Arial" panose="020B0604020202020204" pitchFamily="34" charset="0"/>
              <a:buChar char="•"/>
            </a:pPr>
            <a:r>
              <a:rPr lang="en-US" dirty="0"/>
              <a:t>Which indicate the values occur at regular frequencies and are concentrated near the mean.</a:t>
            </a:r>
          </a:p>
          <a:p>
            <a:pPr marL="285750" indent="-285750">
              <a:buFont typeface="Arial" panose="020B0604020202020204" pitchFamily="34" charset="0"/>
              <a:buChar char="•"/>
            </a:pPr>
            <a:r>
              <a:rPr lang="en-US" dirty="0"/>
              <a:t>It is also visible that the total claim amount few policy holders is zero.</a:t>
            </a:r>
            <a:endParaRPr lang="en-CA" dirty="0"/>
          </a:p>
        </p:txBody>
      </p:sp>
      <p:pic>
        <p:nvPicPr>
          <p:cNvPr id="6" name="Audio 5">
            <a:hlinkClick r:id="" action="ppaction://media"/>
            <a:extLst>
              <a:ext uri="{FF2B5EF4-FFF2-40B4-BE49-F238E27FC236}">
                <a16:creationId xmlns:a16="http://schemas.microsoft.com/office/drawing/2014/main" id="{380452F1-100A-68FC-57E7-83551A125FE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234318077"/>
      </p:ext>
    </p:extLst>
  </p:cSld>
  <p:clrMapOvr>
    <a:masterClrMapping/>
  </p:clrMapOvr>
  <mc:AlternateContent xmlns:mc="http://schemas.openxmlformats.org/markup-compatibility/2006" xmlns:p14="http://schemas.microsoft.com/office/powerpoint/2010/main">
    <mc:Choice Requires="p14">
      <p:transition spd="slow" p14:dur="2000" advTm="27728"/>
    </mc:Choice>
    <mc:Fallback xmlns="">
      <p:transition spd="slow" advTm="27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32A4-165C-2EE4-27CA-582B9BCE86FD}"/>
              </a:ext>
            </a:extLst>
          </p:cNvPr>
          <p:cNvSpPr>
            <a:spLocks noGrp="1"/>
          </p:cNvSpPr>
          <p:nvPr>
            <p:ph type="title"/>
          </p:nvPr>
        </p:nvSpPr>
        <p:spPr/>
        <p:txBody>
          <a:bodyPr/>
          <a:lstStyle/>
          <a:p>
            <a:r>
              <a:rPr lang="en-CA" dirty="0"/>
              <a:t>percentage of fraud</a:t>
            </a:r>
          </a:p>
        </p:txBody>
      </p:sp>
      <p:sp>
        <p:nvSpPr>
          <p:cNvPr id="3" name="Date Placeholder 2">
            <a:extLst>
              <a:ext uri="{FF2B5EF4-FFF2-40B4-BE49-F238E27FC236}">
                <a16:creationId xmlns:a16="http://schemas.microsoft.com/office/drawing/2014/main" id="{9CC00453-F3F0-F04A-F5A1-BA8E97DAE06B}"/>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65952C6B-B688-D807-8351-2A39F96A6CD6}"/>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1C168E2-70DF-250A-D34E-554CF7D61083}"/>
              </a:ext>
            </a:extLst>
          </p:cNvPr>
          <p:cNvSpPr>
            <a:spLocks noGrp="1"/>
          </p:cNvSpPr>
          <p:nvPr>
            <p:ph type="sldNum" sz="quarter" idx="12"/>
          </p:nvPr>
        </p:nvSpPr>
        <p:spPr/>
        <p:txBody>
          <a:bodyPr/>
          <a:lstStyle/>
          <a:p>
            <a:fld id="{A49DFD55-3C28-40EF-9E31-A92D2E4017FF}" type="slidenum">
              <a:rPr lang="en-US" smtClean="0"/>
              <a:pPr/>
              <a:t>13</a:t>
            </a:fld>
            <a:endParaRPr lang="en-US" dirty="0"/>
          </a:p>
        </p:txBody>
      </p:sp>
      <p:pic>
        <p:nvPicPr>
          <p:cNvPr id="5122" name="Picture 2">
            <a:extLst>
              <a:ext uri="{FF2B5EF4-FFF2-40B4-BE49-F238E27FC236}">
                <a16:creationId xmlns:a16="http://schemas.microsoft.com/office/drawing/2014/main" id="{5123C538-6D7F-A8B2-E18C-450EEDA30DD7}"/>
              </a:ext>
            </a:extLst>
          </p:cNvPr>
          <p:cNvPicPr>
            <a:picLocks noGrp="1" noChangeAspect="1" noChangeArrowheads="1"/>
          </p:cNvPicPr>
          <p:nvPr>
            <p:ph type="chart" sz="quarter" idx="13"/>
          </p:nvPr>
        </p:nvPicPr>
        <p:blipFill>
          <a:blip r:embed="rId4">
            <a:extLst>
              <a:ext uri="{28A0092B-C50C-407E-A947-70E740481C1C}">
                <a14:useLocalDpi xmlns:a14="http://schemas.microsoft.com/office/drawing/2010/main" val="0"/>
              </a:ext>
            </a:extLst>
          </a:blip>
          <a:srcRect/>
          <a:stretch>
            <a:fillRect/>
          </a:stretch>
        </p:blipFill>
        <p:spPr bwMode="auto">
          <a:xfrm>
            <a:off x="1015902" y="2076450"/>
            <a:ext cx="3670397" cy="34142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DA069C5-F344-28A5-140A-1F752B2B349B}"/>
              </a:ext>
            </a:extLst>
          </p:cNvPr>
          <p:cNvSpPr txBox="1"/>
          <p:nvPr/>
        </p:nvSpPr>
        <p:spPr>
          <a:xfrm>
            <a:off x="6360756" y="2353745"/>
            <a:ext cx="4499687" cy="4247317"/>
          </a:xfrm>
          <a:prstGeom prst="rect">
            <a:avLst/>
          </a:prstGeom>
          <a:noFill/>
        </p:spPr>
        <p:txBody>
          <a:bodyPr wrap="square">
            <a:spAutoFit/>
          </a:bodyPr>
          <a:lstStyle/>
          <a:p>
            <a:pPr marL="285750" indent="-285750">
              <a:buFont typeface="Arial" panose="020B0604020202020204" pitchFamily="34" charset="0"/>
              <a:buChar char="•"/>
            </a:pPr>
            <a:r>
              <a:rPr lang="en-US" sz="1800" dirty="0"/>
              <a:t>The visualization describes how much fraud reports has been reported </a:t>
            </a:r>
            <a:r>
              <a:rPr lang="en-US" dirty="0"/>
              <a:t>by yes and no in percentage.`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observe the number of frauds are less compared to true incidents.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the ratio of fraud incidents is at 24.7% is not insignificant.</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sz="1800" dirty="0"/>
          </a:p>
          <a:p>
            <a:pPr marL="285750" indent="-285750">
              <a:buFont typeface="Arial" panose="020B0604020202020204" pitchFamily="34" charset="0"/>
              <a:buChar char="•"/>
            </a:pPr>
            <a:endParaRPr lang="en-CA" dirty="0"/>
          </a:p>
        </p:txBody>
      </p:sp>
      <p:pic>
        <p:nvPicPr>
          <p:cNvPr id="11" name="Audio 10">
            <a:hlinkClick r:id="" action="ppaction://media"/>
            <a:extLst>
              <a:ext uri="{FF2B5EF4-FFF2-40B4-BE49-F238E27FC236}">
                <a16:creationId xmlns:a16="http://schemas.microsoft.com/office/drawing/2014/main" id="{18D176B8-3588-815A-DBFC-9B9DB8EF4F3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91831859"/>
      </p:ext>
    </p:extLst>
  </p:cSld>
  <p:clrMapOvr>
    <a:masterClrMapping/>
  </p:clrMapOvr>
  <mc:AlternateContent xmlns:mc="http://schemas.openxmlformats.org/markup-compatibility/2006" xmlns:p14="http://schemas.microsoft.com/office/powerpoint/2010/main">
    <mc:Choice Requires="p14">
      <p:transition spd="slow" p14:dur="2000" advTm="17226"/>
    </mc:Choice>
    <mc:Fallback xmlns="">
      <p:transition spd="slow" advTm="17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DE4E50AE-20EB-66C8-885C-3AEC95DBF547}"/>
              </a:ext>
            </a:extLst>
          </p:cNvPr>
          <p:cNvPicPr>
            <a:picLocks noGrp="1" noChangeAspect="1" noChangeArrowheads="1"/>
          </p:cNvPicPr>
          <p:nvPr>
            <p:ph type="chart" sz="quarter" idx="13"/>
          </p:nvPr>
        </p:nvPicPr>
        <p:blipFill>
          <a:blip r:embed="rId4">
            <a:extLst>
              <a:ext uri="{28A0092B-C50C-407E-A947-70E740481C1C}">
                <a14:useLocalDpi xmlns:a14="http://schemas.microsoft.com/office/drawing/2010/main" val="0"/>
              </a:ext>
            </a:extLst>
          </a:blip>
          <a:srcRect/>
          <a:stretch>
            <a:fillRect/>
          </a:stretch>
        </p:blipFill>
        <p:spPr bwMode="auto">
          <a:xfrm>
            <a:off x="1124483" y="1716833"/>
            <a:ext cx="4464553" cy="38804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BF744EC-D34B-EEFD-DADA-63742749A804}"/>
              </a:ext>
            </a:extLst>
          </p:cNvPr>
          <p:cNvSpPr txBox="1"/>
          <p:nvPr/>
        </p:nvSpPr>
        <p:spPr>
          <a:xfrm>
            <a:off x="6384081" y="2833883"/>
            <a:ext cx="488689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According to data, multi-vehicle collision incidents are slightly more then single vehicle collision.</a:t>
            </a:r>
          </a:p>
          <a:p>
            <a:pPr marL="285750" indent="-285750">
              <a:buFont typeface="Arial" panose="020B0604020202020204" pitchFamily="34" charset="0"/>
              <a:buChar char="•"/>
            </a:pPr>
            <a:r>
              <a:rPr lang="en-US" dirty="0"/>
              <a:t>Contrary to that, accidents of parked cars and vehicle theft is less than 10 percent then others.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CA" dirty="0"/>
          </a:p>
        </p:txBody>
      </p:sp>
      <p:sp>
        <p:nvSpPr>
          <p:cNvPr id="3" name="Title 1">
            <a:extLst>
              <a:ext uri="{FF2B5EF4-FFF2-40B4-BE49-F238E27FC236}">
                <a16:creationId xmlns:a16="http://schemas.microsoft.com/office/drawing/2014/main" id="{1A607E82-B2C5-E513-4C15-132B6B341EA1}"/>
              </a:ext>
            </a:extLst>
          </p:cNvPr>
          <p:cNvSpPr>
            <a:spLocks noGrp="1"/>
          </p:cNvSpPr>
          <p:nvPr>
            <p:ph type="title"/>
          </p:nvPr>
        </p:nvSpPr>
        <p:spPr>
          <a:xfrm>
            <a:off x="666945" y="136525"/>
            <a:ext cx="10515600" cy="1325563"/>
          </a:xfrm>
        </p:spPr>
        <p:txBody>
          <a:bodyPr/>
          <a:lstStyle/>
          <a:p>
            <a:r>
              <a:rPr lang="en-US" dirty="0"/>
              <a:t>Calculating the percentage of different incident types</a:t>
            </a:r>
            <a:endParaRPr lang="en-CA" dirty="0"/>
          </a:p>
        </p:txBody>
      </p:sp>
      <p:pic>
        <p:nvPicPr>
          <p:cNvPr id="9" name="Audio 8">
            <a:hlinkClick r:id="" action="ppaction://media"/>
            <a:extLst>
              <a:ext uri="{FF2B5EF4-FFF2-40B4-BE49-F238E27FC236}">
                <a16:creationId xmlns:a16="http://schemas.microsoft.com/office/drawing/2014/main" id="{802F22B8-400D-71B4-D71B-FB9BD16AB04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76677390"/>
      </p:ext>
    </p:extLst>
  </p:cSld>
  <p:clrMapOvr>
    <a:masterClrMapping/>
  </p:clrMapOvr>
  <mc:AlternateContent xmlns:mc="http://schemas.openxmlformats.org/markup-compatibility/2006" xmlns:p14="http://schemas.microsoft.com/office/powerpoint/2010/main">
    <mc:Choice Requires="p14">
      <p:transition spd="slow" p14:dur="2000" advTm="9201"/>
    </mc:Choice>
    <mc:Fallback xmlns="">
      <p:transition spd="slow" advTm="9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B5C9-F91A-5F73-ECA7-7B4D45912501}"/>
              </a:ext>
            </a:extLst>
          </p:cNvPr>
          <p:cNvSpPr>
            <a:spLocks noGrp="1"/>
          </p:cNvSpPr>
          <p:nvPr>
            <p:ph type="title"/>
          </p:nvPr>
        </p:nvSpPr>
        <p:spPr>
          <a:xfrm>
            <a:off x="666945" y="136525"/>
            <a:ext cx="10515600" cy="1325563"/>
          </a:xfrm>
        </p:spPr>
        <p:txBody>
          <a:bodyPr/>
          <a:lstStyle/>
          <a:p>
            <a:r>
              <a:rPr lang="en-US" dirty="0"/>
              <a:t>Understanding the influence of variables on each other</a:t>
            </a:r>
            <a:endParaRPr lang="en-CA" dirty="0"/>
          </a:p>
        </p:txBody>
      </p:sp>
      <p:sp>
        <p:nvSpPr>
          <p:cNvPr id="3" name="Date Placeholder 2">
            <a:extLst>
              <a:ext uri="{FF2B5EF4-FFF2-40B4-BE49-F238E27FC236}">
                <a16:creationId xmlns:a16="http://schemas.microsoft.com/office/drawing/2014/main" id="{465E6FB2-73A7-7C67-3C31-56B2AF91F6ED}"/>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C907B503-E340-C4EA-497B-3F16ED13FBB3}"/>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CB2B4CE-4A50-0AEE-4725-226C3D97B30F}"/>
              </a:ext>
            </a:extLst>
          </p:cNvPr>
          <p:cNvSpPr>
            <a:spLocks noGrp="1"/>
          </p:cNvSpPr>
          <p:nvPr>
            <p:ph type="sldNum" sz="quarter" idx="12"/>
          </p:nvPr>
        </p:nvSpPr>
        <p:spPr/>
        <p:txBody>
          <a:bodyPr/>
          <a:lstStyle/>
          <a:p>
            <a:fld id="{A49DFD55-3C28-40EF-9E31-A92D2E4017FF}" type="slidenum">
              <a:rPr lang="en-US" smtClean="0"/>
              <a:pPr/>
              <a:t>15</a:t>
            </a:fld>
            <a:endParaRPr lang="en-US" dirty="0"/>
          </a:p>
        </p:txBody>
      </p:sp>
      <p:sp>
        <p:nvSpPr>
          <p:cNvPr id="8" name="TextBox 7">
            <a:extLst>
              <a:ext uri="{FF2B5EF4-FFF2-40B4-BE49-F238E27FC236}">
                <a16:creationId xmlns:a16="http://schemas.microsoft.com/office/drawing/2014/main" id="{3041629D-A9D9-6229-637A-1678B5DB96A9}"/>
              </a:ext>
            </a:extLst>
          </p:cNvPr>
          <p:cNvSpPr txBox="1"/>
          <p:nvPr/>
        </p:nvSpPr>
        <p:spPr>
          <a:xfrm>
            <a:off x="6719686" y="2295806"/>
            <a:ext cx="5134169" cy="2031325"/>
          </a:xfrm>
          <a:prstGeom prst="rect">
            <a:avLst/>
          </a:prstGeom>
          <a:noFill/>
        </p:spPr>
        <p:txBody>
          <a:bodyPr wrap="square">
            <a:spAutoFit/>
          </a:bodyPr>
          <a:lstStyle/>
          <a:p>
            <a:pPr marL="285750" indent="-285750">
              <a:buFont typeface="Arial" panose="020B0604020202020204" pitchFamily="34" charset="0"/>
              <a:buChar char="•"/>
            </a:pPr>
            <a:r>
              <a:rPr lang="en-US" sz="1800" dirty="0"/>
              <a:t>No </a:t>
            </a:r>
            <a:r>
              <a:rPr lang="en-US" dirty="0"/>
              <a:t>strong correlation between elements between the variables.</a:t>
            </a:r>
          </a:p>
          <a:p>
            <a:pPr marL="285750" indent="-285750">
              <a:buFont typeface="Arial" panose="020B0604020202020204" pitchFamily="34" charset="0"/>
              <a:buChar char="•"/>
            </a:pPr>
            <a:r>
              <a:rPr lang="en-US" sz="1800" dirty="0"/>
              <a:t>However</a:t>
            </a:r>
            <a:r>
              <a:rPr lang="en-US" dirty="0"/>
              <a:t>, we do see weak but notable correlation between total claim amount and number of vehicle involved and incident hour of the day. </a:t>
            </a:r>
            <a:endParaRPr lang="en-US" sz="1800" dirty="0"/>
          </a:p>
          <a:p>
            <a:endParaRPr lang="en-US" dirty="0"/>
          </a:p>
        </p:txBody>
      </p:sp>
      <p:pic>
        <p:nvPicPr>
          <p:cNvPr id="15" name="Picture 14" descr="Chart&#10;&#10;Description automatically generated">
            <a:extLst>
              <a:ext uri="{FF2B5EF4-FFF2-40B4-BE49-F238E27FC236}">
                <a16:creationId xmlns:a16="http://schemas.microsoft.com/office/drawing/2014/main" id="{92316102-6360-B9BE-8B31-E81DCE62AFA4}"/>
              </a:ext>
            </a:extLst>
          </p:cNvPr>
          <p:cNvPicPr>
            <a:picLocks noChangeAspect="1"/>
          </p:cNvPicPr>
          <p:nvPr/>
        </p:nvPicPr>
        <p:blipFill>
          <a:blip r:embed="rId4"/>
          <a:stretch>
            <a:fillRect/>
          </a:stretch>
        </p:blipFill>
        <p:spPr>
          <a:xfrm>
            <a:off x="944764" y="1655221"/>
            <a:ext cx="5070461" cy="3974615"/>
          </a:xfrm>
          <a:prstGeom prst="rect">
            <a:avLst/>
          </a:prstGeom>
        </p:spPr>
      </p:pic>
      <p:pic>
        <p:nvPicPr>
          <p:cNvPr id="11" name="Audio 10">
            <a:hlinkClick r:id="" action="ppaction://media"/>
            <a:extLst>
              <a:ext uri="{FF2B5EF4-FFF2-40B4-BE49-F238E27FC236}">
                <a16:creationId xmlns:a16="http://schemas.microsoft.com/office/drawing/2014/main" id="{DEFF698E-22D1-DB1D-FA7C-0EAB14E78EB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01144049"/>
      </p:ext>
    </p:extLst>
  </p:cSld>
  <p:clrMapOvr>
    <a:masterClrMapping/>
  </p:clrMapOvr>
  <mc:AlternateContent xmlns:mc="http://schemas.openxmlformats.org/markup-compatibility/2006" xmlns:p14="http://schemas.microsoft.com/office/powerpoint/2010/main">
    <mc:Choice Requires="p14">
      <p:transition spd="slow" p14:dur="2000" advTm="16680"/>
    </mc:Choice>
    <mc:Fallback xmlns="">
      <p:transition spd="slow" advTm="16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F89B-F4C8-C16A-40B9-CBFB81174288}"/>
              </a:ext>
            </a:extLst>
          </p:cNvPr>
          <p:cNvSpPr>
            <a:spLocks noGrp="1"/>
          </p:cNvSpPr>
          <p:nvPr>
            <p:ph type="ctrTitle"/>
          </p:nvPr>
        </p:nvSpPr>
        <p:spPr/>
        <p:txBody>
          <a:bodyPr/>
          <a:lstStyle/>
          <a:p>
            <a:r>
              <a:rPr lang="en-CA" dirty="0"/>
              <a:t>Data analysis</a:t>
            </a:r>
          </a:p>
        </p:txBody>
      </p:sp>
      <p:pic>
        <p:nvPicPr>
          <p:cNvPr id="7" name="Audio 6">
            <a:hlinkClick r:id="" action="ppaction://media"/>
            <a:extLst>
              <a:ext uri="{FF2B5EF4-FFF2-40B4-BE49-F238E27FC236}">
                <a16:creationId xmlns:a16="http://schemas.microsoft.com/office/drawing/2014/main" id="{65E9F413-AE2F-D45F-6CE2-CA08FDA66BF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47018274"/>
      </p:ext>
    </p:extLst>
  </p:cSld>
  <p:clrMapOvr>
    <a:masterClrMapping/>
  </p:clrMapOvr>
  <mc:AlternateContent xmlns:mc="http://schemas.openxmlformats.org/markup-compatibility/2006" xmlns:p14="http://schemas.microsoft.com/office/powerpoint/2010/main">
    <mc:Choice Requires="p14">
      <p:transition spd="slow" p14:dur="2000" advTm="581"/>
    </mc:Choice>
    <mc:Fallback xmlns="">
      <p:transition spd="slow" advTm="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08AFB-946B-9DEF-B599-D8C380363A06}"/>
              </a:ext>
            </a:extLst>
          </p:cNvPr>
          <p:cNvSpPr>
            <a:spLocks noGrp="1"/>
          </p:cNvSpPr>
          <p:nvPr>
            <p:ph type="title"/>
          </p:nvPr>
        </p:nvSpPr>
        <p:spPr/>
        <p:txBody>
          <a:bodyPr>
            <a:normAutofit/>
          </a:bodyPr>
          <a:lstStyle/>
          <a:p>
            <a:pPr marL="285750" indent="-285750"/>
            <a:br>
              <a:rPr lang="en-CA" sz="2800" dirty="0">
                <a:solidFill>
                  <a:schemeClr val="tx1"/>
                </a:solidFill>
                <a:latin typeface="Calibri" panose="020F0502020204030204" pitchFamily="34" charset="0"/>
                <a:cs typeface="Calibri" panose="020F0502020204030204" pitchFamily="34" charset="0"/>
              </a:rPr>
            </a:br>
            <a:r>
              <a:rPr lang="en-CA" sz="2800" dirty="0">
                <a:solidFill>
                  <a:schemeClr val="tx1"/>
                </a:solidFill>
                <a:latin typeface="Calibri" panose="020F0502020204030204" pitchFamily="34" charset="0"/>
                <a:cs typeface="Calibri" panose="020F0502020204030204" pitchFamily="34" charset="0"/>
              </a:rPr>
              <a:t>Analyze which states have higher accidents?</a:t>
            </a:r>
            <a:br>
              <a:rPr lang="en-CA" sz="2800" dirty="0">
                <a:solidFill>
                  <a:schemeClr val="tx1"/>
                </a:solidFill>
                <a:latin typeface="Calibri" panose="020F0502020204030204" pitchFamily="34" charset="0"/>
                <a:cs typeface="Calibri" panose="020F0502020204030204" pitchFamily="34" charset="0"/>
              </a:rPr>
            </a:br>
            <a:endParaRPr lang="en-CA" dirty="0"/>
          </a:p>
        </p:txBody>
      </p:sp>
      <p:sp>
        <p:nvSpPr>
          <p:cNvPr id="3" name="Date Placeholder 2">
            <a:extLst>
              <a:ext uri="{FF2B5EF4-FFF2-40B4-BE49-F238E27FC236}">
                <a16:creationId xmlns:a16="http://schemas.microsoft.com/office/drawing/2014/main" id="{09A647E2-552B-F98F-2039-F9F1E877D683}"/>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C7F4E812-BE8E-6936-D0FE-E9D2262A987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E45F694-CA07-D976-D407-09372B33B9D5}"/>
              </a:ext>
            </a:extLst>
          </p:cNvPr>
          <p:cNvSpPr>
            <a:spLocks noGrp="1"/>
          </p:cNvSpPr>
          <p:nvPr>
            <p:ph type="sldNum" sz="quarter" idx="12"/>
          </p:nvPr>
        </p:nvSpPr>
        <p:spPr/>
        <p:txBody>
          <a:bodyPr/>
          <a:lstStyle/>
          <a:p>
            <a:fld id="{A49DFD55-3C28-40EF-9E31-A92D2E4017FF}" type="slidenum">
              <a:rPr lang="en-US" smtClean="0"/>
              <a:pPr/>
              <a:t>17</a:t>
            </a:fld>
            <a:endParaRPr lang="en-US" dirty="0"/>
          </a:p>
        </p:txBody>
      </p:sp>
      <p:pic>
        <p:nvPicPr>
          <p:cNvPr id="10" name="Picture 9" descr="Chart">
            <a:extLst>
              <a:ext uri="{FF2B5EF4-FFF2-40B4-BE49-F238E27FC236}">
                <a16:creationId xmlns:a16="http://schemas.microsoft.com/office/drawing/2014/main" id="{3092B4AC-543E-8201-219A-17E37C6FCFD3}"/>
              </a:ext>
            </a:extLst>
          </p:cNvPr>
          <p:cNvPicPr>
            <a:picLocks noChangeAspect="1"/>
          </p:cNvPicPr>
          <p:nvPr/>
        </p:nvPicPr>
        <p:blipFill rotWithShape="1">
          <a:blip r:embed="rId4"/>
          <a:srcRect l="13081" t="17753" r="16148" b="13101"/>
          <a:stretch/>
        </p:blipFill>
        <p:spPr>
          <a:xfrm>
            <a:off x="838200" y="1690688"/>
            <a:ext cx="7622319" cy="4189223"/>
          </a:xfrm>
          <a:prstGeom prst="rect">
            <a:avLst/>
          </a:prstGeom>
        </p:spPr>
      </p:pic>
      <p:sp>
        <p:nvSpPr>
          <p:cNvPr id="11" name="TextBox 10">
            <a:extLst>
              <a:ext uri="{FF2B5EF4-FFF2-40B4-BE49-F238E27FC236}">
                <a16:creationId xmlns:a16="http://schemas.microsoft.com/office/drawing/2014/main" id="{65A2A788-465D-ED44-F4D0-7D8C7FB85FF3}"/>
              </a:ext>
            </a:extLst>
          </p:cNvPr>
          <p:cNvSpPr txBox="1"/>
          <p:nvPr/>
        </p:nvSpPr>
        <p:spPr>
          <a:xfrm>
            <a:off x="8845826" y="1813891"/>
            <a:ext cx="2251213" cy="3693319"/>
          </a:xfrm>
          <a:prstGeom prst="rect">
            <a:avLst/>
          </a:prstGeom>
          <a:noFill/>
        </p:spPr>
        <p:txBody>
          <a:bodyPr wrap="square" rtlCol="0">
            <a:spAutoFit/>
          </a:bodyPr>
          <a:lstStyle/>
          <a:p>
            <a:r>
              <a:rPr lang="en-CA" dirty="0"/>
              <a:t>This graph helps understand the demographic distribution of accidents across US states.</a:t>
            </a:r>
          </a:p>
          <a:p>
            <a:endParaRPr lang="en-CA" dirty="0"/>
          </a:p>
          <a:p>
            <a:r>
              <a:rPr lang="en-CA" dirty="0"/>
              <a:t>It can be observed that New York, South Carolina and West Virginia have the highest number of accidents.</a:t>
            </a:r>
          </a:p>
        </p:txBody>
      </p:sp>
      <p:pic>
        <p:nvPicPr>
          <p:cNvPr id="12" name="Audio 11">
            <a:hlinkClick r:id="" action="ppaction://media"/>
            <a:extLst>
              <a:ext uri="{FF2B5EF4-FFF2-40B4-BE49-F238E27FC236}">
                <a16:creationId xmlns:a16="http://schemas.microsoft.com/office/drawing/2014/main" id="{0A6082BB-132B-71B9-98D9-00772DC6F3B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73826630"/>
      </p:ext>
    </p:extLst>
  </p:cSld>
  <p:clrMapOvr>
    <a:masterClrMapping/>
  </p:clrMapOvr>
  <mc:AlternateContent xmlns:mc="http://schemas.openxmlformats.org/markup-compatibility/2006" xmlns:p14="http://schemas.microsoft.com/office/powerpoint/2010/main">
    <mc:Choice Requires="p14">
      <p:transition spd="slow" p14:dur="2000" advTm="8171"/>
    </mc:Choice>
    <mc:Fallback xmlns="">
      <p:transition spd="slow" advTm="8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08AFB-946B-9DEF-B599-D8C380363A06}"/>
              </a:ext>
            </a:extLst>
          </p:cNvPr>
          <p:cNvSpPr>
            <a:spLocks noGrp="1"/>
          </p:cNvSpPr>
          <p:nvPr>
            <p:ph type="title"/>
          </p:nvPr>
        </p:nvSpPr>
        <p:spPr/>
        <p:txBody>
          <a:bodyPr>
            <a:normAutofit fontScale="90000"/>
          </a:bodyPr>
          <a:lstStyle/>
          <a:p>
            <a:br>
              <a:rPr lang="en-CA" sz="2800" dirty="0">
                <a:solidFill>
                  <a:schemeClr val="tx1"/>
                </a:solidFill>
                <a:latin typeface="Calibri" panose="020F0502020204030204" pitchFamily="34" charset="0"/>
                <a:cs typeface="Calibri" panose="020F0502020204030204" pitchFamily="34" charset="0"/>
              </a:rPr>
            </a:br>
            <a:r>
              <a:rPr lang="en-CA" dirty="0">
                <a:solidFill>
                  <a:schemeClr val="tx1"/>
                </a:solidFill>
                <a:latin typeface="Calibri" panose="020F0502020204030204" pitchFamily="34" charset="0"/>
                <a:cs typeface="Calibri" panose="020F0502020204030204" pitchFamily="34" charset="0"/>
              </a:rPr>
              <a:t>Which severity class had a greater number of incidents? Also analyze which gender is higher for each one.</a:t>
            </a:r>
            <a:br>
              <a:rPr lang="en-CA" dirty="0">
                <a:solidFill>
                  <a:schemeClr val="tx1"/>
                </a:solidFill>
                <a:latin typeface="Calibri" panose="020F0502020204030204" pitchFamily="34" charset="0"/>
                <a:cs typeface="Calibri" panose="020F0502020204030204" pitchFamily="34" charset="0"/>
              </a:rPr>
            </a:br>
            <a:endParaRPr lang="en-CA" dirty="0"/>
          </a:p>
        </p:txBody>
      </p:sp>
      <p:sp>
        <p:nvSpPr>
          <p:cNvPr id="3" name="Date Placeholder 2">
            <a:extLst>
              <a:ext uri="{FF2B5EF4-FFF2-40B4-BE49-F238E27FC236}">
                <a16:creationId xmlns:a16="http://schemas.microsoft.com/office/drawing/2014/main" id="{09A647E2-552B-F98F-2039-F9F1E877D683}"/>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C7F4E812-BE8E-6936-D0FE-E9D2262A987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E45F694-CA07-D976-D407-09372B33B9D5}"/>
              </a:ext>
            </a:extLst>
          </p:cNvPr>
          <p:cNvSpPr>
            <a:spLocks noGrp="1"/>
          </p:cNvSpPr>
          <p:nvPr>
            <p:ph type="sldNum" sz="quarter" idx="12"/>
          </p:nvPr>
        </p:nvSpPr>
        <p:spPr/>
        <p:txBody>
          <a:bodyPr/>
          <a:lstStyle/>
          <a:p>
            <a:fld id="{A49DFD55-3C28-40EF-9E31-A92D2E4017FF}" type="slidenum">
              <a:rPr lang="en-US" smtClean="0"/>
              <a:pPr/>
              <a:t>18</a:t>
            </a:fld>
            <a:endParaRPr lang="en-US" dirty="0"/>
          </a:p>
        </p:txBody>
      </p:sp>
      <p:pic>
        <p:nvPicPr>
          <p:cNvPr id="8" name="Picture 7" descr="Chart, bar chart&#10;&#10;Description automatically generated">
            <a:extLst>
              <a:ext uri="{FF2B5EF4-FFF2-40B4-BE49-F238E27FC236}">
                <a16:creationId xmlns:a16="http://schemas.microsoft.com/office/drawing/2014/main" id="{F55E6215-A2AA-1D35-7581-7D0BB21BFF29}"/>
              </a:ext>
            </a:extLst>
          </p:cNvPr>
          <p:cNvPicPr>
            <a:picLocks noChangeAspect="1"/>
          </p:cNvPicPr>
          <p:nvPr/>
        </p:nvPicPr>
        <p:blipFill rotWithShape="1">
          <a:blip r:embed="rId4"/>
          <a:srcRect l="12906" t="17365" r="21513" b="19224"/>
          <a:stretch/>
        </p:blipFill>
        <p:spPr>
          <a:xfrm>
            <a:off x="917866" y="1813891"/>
            <a:ext cx="6954891" cy="3782648"/>
          </a:xfrm>
          <a:prstGeom prst="rect">
            <a:avLst/>
          </a:prstGeom>
        </p:spPr>
      </p:pic>
      <p:sp>
        <p:nvSpPr>
          <p:cNvPr id="9" name="TextBox 8">
            <a:extLst>
              <a:ext uri="{FF2B5EF4-FFF2-40B4-BE49-F238E27FC236}">
                <a16:creationId xmlns:a16="http://schemas.microsoft.com/office/drawing/2014/main" id="{8F49C554-8B6E-4C6B-6727-970FB3F006F1}"/>
              </a:ext>
            </a:extLst>
          </p:cNvPr>
          <p:cNvSpPr txBox="1"/>
          <p:nvPr/>
        </p:nvSpPr>
        <p:spPr>
          <a:xfrm>
            <a:off x="8281649" y="1720056"/>
            <a:ext cx="3154366" cy="3970318"/>
          </a:xfrm>
          <a:prstGeom prst="rect">
            <a:avLst/>
          </a:prstGeom>
          <a:noFill/>
        </p:spPr>
        <p:txBody>
          <a:bodyPr wrap="square" rtlCol="0">
            <a:spAutoFit/>
          </a:bodyPr>
          <a:lstStyle/>
          <a:p>
            <a:r>
              <a:rPr lang="en-CA" dirty="0"/>
              <a:t>This histogram compares males to females for the severity of accidents that have happened.</a:t>
            </a:r>
          </a:p>
          <a:p>
            <a:endParaRPr lang="en-CA" dirty="0"/>
          </a:p>
          <a:p>
            <a:r>
              <a:rPr lang="en-CA" dirty="0"/>
              <a:t>It can be observed that for all severity classes females have higher ration than males.</a:t>
            </a:r>
          </a:p>
          <a:p>
            <a:endParaRPr lang="en-CA" dirty="0"/>
          </a:p>
          <a:p>
            <a:r>
              <a:rPr lang="en-CA" dirty="0"/>
              <a:t>Additionally, except for trivial damage all other severity class have larger values, implying more claim amounts. </a:t>
            </a:r>
          </a:p>
        </p:txBody>
      </p:sp>
      <p:pic>
        <p:nvPicPr>
          <p:cNvPr id="12" name="Audio 11">
            <a:hlinkClick r:id="" action="ppaction://media"/>
            <a:extLst>
              <a:ext uri="{FF2B5EF4-FFF2-40B4-BE49-F238E27FC236}">
                <a16:creationId xmlns:a16="http://schemas.microsoft.com/office/drawing/2014/main" id="{CC6ABE18-6C9D-7F2D-9863-5D89EAE7CF8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06814285"/>
      </p:ext>
    </p:extLst>
  </p:cSld>
  <p:clrMapOvr>
    <a:masterClrMapping/>
  </p:clrMapOvr>
  <mc:AlternateContent xmlns:mc="http://schemas.openxmlformats.org/markup-compatibility/2006" xmlns:p14="http://schemas.microsoft.com/office/powerpoint/2010/main">
    <mc:Choice Requires="p14">
      <p:transition spd="slow" p14:dur="2000" advTm="6898"/>
    </mc:Choice>
    <mc:Fallback xmlns="">
      <p:transition spd="slow" advTm="6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08AFB-946B-9DEF-B599-D8C380363A06}"/>
              </a:ext>
            </a:extLst>
          </p:cNvPr>
          <p:cNvSpPr>
            <a:spLocks noGrp="1"/>
          </p:cNvSpPr>
          <p:nvPr>
            <p:ph type="title"/>
          </p:nvPr>
        </p:nvSpPr>
        <p:spPr/>
        <p:txBody>
          <a:bodyPr>
            <a:normAutofit fontScale="90000"/>
          </a:bodyPr>
          <a:lstStyle/>
          <a:p>
            <a:br>
              <a:rPr lang="en-CA" dirty="0">
                <a:latin typeface="Calibri" panose="020F0502020204030204" pitchFamily="34" charset="0"/>
                <a:cs typeface="Calibri" panose="020F0502020204030204" pitchFamily="34" charset="0"/>
              </a:rPr>
            </a:br>
            <a:br>
              <a:rPr lang="en-CA" dirty="0">
                <a:solidFill>
                  <a:schemeClr val="tx1"/>
                </a:solidFill>
                <a:latin typeface="Calibri" panose="020F0502020204030204" pitchFamily="34" charset="0"/>
                <a:cs typeface="Calibri" panose="020F0502020204030204" pitchFamily="34" charset="0"/>
              </a:rPr>
            </a:br>
            <a:r>
              <a:rPr lang="en-CA" dirty="0">
                <a:solidFill>
                  <a:schemeClr val="tx1"/>
                </a:solidFill>
                <a:latin typeface="Calibri" panose="020F0502020204030204" pitchFamily="34" charset="0"/>
                <a:cs typeface="Calibri" panose="020F0502020204030204" pitchFamily="34" charset="0"/>
              </a:rPr>
              <a:t>After an accident which authorities were contacted?</a:t>
            </a:r>
            <a:br>
              <a:rPr lang="en-CA" dirty="0">
                <a:solidFill>
                  <a:schemeClr val="tx1"/>
                </a:solidFill>
                <a:latin typeface="Calibri" panose="020F0502020204030204" pitchFamily="34" charset="0"/>
                <a:cs typeface="Calibri" panose="020F0502020204030204" pitchFamily="34" charset="0"/>
              </a:rPr>
            </a:br>
            <a:br>
              <a:rPr lang="en-US" sz="2800" dirty="0">
                <a:solidFill>
                  <a:schemeClr val="tx1"/>
                </a:solidFill>
                <a:latin typeface="Calibri" panose="020F0502020204030204" pitchFamily="34" charset="0"/>
                <a:cs typeface="Calibri" panose="020F0502020204030204" pitchFamily="34" charset="0"/>
              </a:rPr>
            </a:br>
            <a:endParaRPr lang="en-CA" dirty="0"/>
          </a:p>
        </p:txBody>
      </p:sp>
      <p:sp>
        <p:nvSpPr>
          <p:cNvPr id="3" name="Date Placeholder 2">
            <a:extLst>
              <a:ext uri="{FF2B5EF4-FFF2-40B4-BE49-F238E27FC236}">
                <a16:creationId xmlns:a16="http://schemas.microsoft.com/office/drawing/2014/main" id="{09A647E2-552B-F98F-2039-F9F1E877D683}"/>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C7F4E812-BE8E-6936-D0FE-E9D2262A987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E45F694-CA07-D976-D407-09372B33B9D5}"/>
              </a:ext>
            </a:extLst>
          </p:cNvPr>
          <p:cNvSpPr>
            <a:spLocks noGrp="1"/>
          </p:cNvSpPr>
          <p:nvPr>
            <p:ph type="sldNum" sz="quarter" idx="12"/>
          </p:nvPr>
        </p:nvSpPr>
        <p:spPr/>
        <p:txBody>
          <a:bodyPr/>
          <a:lstStyle/>
          <a:p>
            <a:fld id="{A49DFD55-3C28-40EF-9E31-A92D2E4017FF}" type="slidenum">
              <a:rPr lang="en-US" smtClean="0"/>
              <a:pPr/>
              <a:t>19</a:t>
            </a:fld>
            <a:endParaRPr lang="en-US" dirty="0"/>
          </a:p>
        </p:txBody>
      </p:sp>
      <p:pic>
        <p:nvPicPr>
          <p:cNvPr id="8" name="Picture 7" descr="Chart&#10;&#10;Description automatically generated">
            <a:extLst>
              <a:ext uri="{FF2B5EF4-FFF2-40B4-BE49-F238E27FC236}">
                <a16:creationId xmlns:a16="http://schemas.microsoft.com/office/drawing/2014/main" id="{C83CFD2B-945E-00DD-684F-B9F1A03375A2}"/>
              </a:ext>
            </a:extLst>
          </p:cNvPr>
          <p:cNvPicPr>
            <a:picLocks noChangeAspect="1"/>
          </p:cNvPicPr>
          <p:nvPr/>
        </p:nvPicPr>
        <p:blipFill rotWithShape="1">
          <a:blip r:embed="rId4"/>
          <a:srcRect l="12210" t="18294" r="20770" b="16434"/>
          <a:stretch/>
        </p:blipFill>
        <p:spPr>
          <a:xfrm>
            <a:off x="1011492" y="1744579"/>
            <a:ext cx="7261460" cy="3977976"/>
          </a:xfrm>
          <a:prstGeom prst="rect">
            <a:avLst/>
          </a:prstGeom>
        </p:spPr>
      </p:pic>
      <p:sp>
        <p:nvSpPr>
          <p:cNvPr id="9" name="TextBox 8">
            <a:extLst>
              <a:ext uri="{FF2B5EF4-FFF2-40B4-BE49-F238E27FC236}">
                <a16:creationId xmlns:a16="http://schemas.microsoft.com/office/drawing/2014/main" id="{6AC4541D-B3F4-EE50-7A6A-8C266E3892BC}"/>
              </a:ext>
            </a:extLst>
          </p:cNvPr>
          <p:cNvSpPr txBox="1"/>
          <p:nvPr/>
        </p:nvSpPr>
        <p:spPr>
          <a:xfrm>
            <a:off x="8845826" y="1813891"/>
            <a:ext cx="2251213" cy="3693319"/>
          </a:xfrm>
          <a:prstGeom prst="rect">
            <a:avLst/>
          </a:prstGeom>
          <a:noFill/>
        </p:spPr>
        <p:txBody>
          <a:bodyPr wrap="square" rtlCol="0">
            <a:spAutoFit/>
          </a:bodyPr>
          <a:lstStyle/>
          <a:p>
            <a:r>
              <a:rPr lang="en-CA" dirty="0"/>
              <a:t>This bar graph gives the count for different authorities that were contacted after an accident.</a:t>
            </a:r>
          </a:p>
          <a:p>
            <a:endParaRPr lang="en-CA" dirty="0"/>
          </a:p>
          <a:p>
            <a:r>
              <a:rPr lang="en-CA" dirty="0"/>
              <a:t>It can be observed that Police was called for majority of the incidents and many accidents did not call any authority.</a:t>
            </a:r>
          </a:p>
        </p:txBody>
      </p:sp>
      <p:pic>
        <p:nvPicPr>
          <p:cNvPr id="12" name="Audio 11">
            <a:hlinkClick r:id="" action="ppaction://media"/>
            <a:extLst>
              <a:ext uri="{FF2B5EF4-FFF2-40B4-BE49-F238E27FC236}">
                <a16:creationId xmlns:a16="http://schemas.microsoft.com/office/drawing/2014/main" id="{FA13DD92-4B70-9AE6-D6F8-068F42FEA78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15253266"/>
      </p:ext>
    </p:extLst>
  </p:cSld>
  <p:clrMapOvr>
    <a:masterClrMapping/>
  </p:clrMapOvr>
  <mc:AlternateContent xmlns:mc="http://schemas.openxmlformats.org/markup-compatibility/2006" xmlns:p14="http://schemas.microsoft.com/office/powerpoint/2010/main">
    <mc:Choice Requires="p14">
      <p:transition spd="slow" p14:dur="2000" advTm="27251"/>
    </mc:Choice>
    <mc:Fallback xmlns="">
      <p:transition spd="slow" advTm="27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sz="3200" b="1" dirty="0"/>
              <a:t>MEET OUR TEAM</a:t>
            </a:r>
            <a:br>
              <a:rPr lang="en-US" dirty="0"/>
            </a:br>
            <a:r>
              <a:rPr lang="en-US" sz="1600" b="1" dirty="0"/>
              <a:t>Group 04(section-001)</a:t>
            </a:r>
          </a:p>
        </p:txBody>
      </p:sp>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1228568" y="5084524"/>
            <a:ext cx="2317707" cy="343061"/>
          </a:xfrm>
        </p:spPr>
        <p:txBody>
          <a:bodyPr/>
          <a:lstStyle/>
          <a:p>
            <a:r>
              <a:rPr lang="en-US" dirty="0"/>
              <a:t>Bhumit Navadiya</a:t>
            </a:r>
          </a:p>
        </p:txBody>
      </p:sp>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3578300" y="5084524"/>
            <a:ext cx="2330816" cy="343061"/>
          </a:xfrm>
        </p:spPr>
        <p:txBody>
          <a:bodyPr/>
          <a:lstStyle/>
          <a:p>
            <a:r>
              <a:rPr lang="en-US" dirty="0"/>
              <a:t>Jaykumar Mangroliya</a:t>
            </a:r>
          </a:p>
        </p:txBody>
      </p:sp>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6068964" y="5084524"/>
            <a:ext cx="2317707" cy="343061"/>
          </a:xfrm>
        </p:spPr>
        <p:txBody>
          <a:bodyPr/>
          <a:lstStyle/>
          <a:p>
            <a:r>
              <a:rPr lang="en-US" dirty="0"/>
              <a:t>Khushi Patel</a:t>
            </a:r>
          </a:p>
        </p:txBody>
      </p:sp>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8488845" y="5084524"/>
            <a:ext cx="2317706" cy="343061"/>
          </a:xfrm>
        </p:spPr>
        <p:txBody>
          <a:bodyPr/>
          <a:lstStyle/>
          <a:p>
            <a:r>
              <a:rPr lang="en-US" dirty="0"/>
              <a:t>Hiren Koradiya</a:t>
            </a:r>
          </a:p>
        </p:txBody>
      </p:sp>
      <p:pic>
        <p:nvPicPr>
          <p:cNvPr id="6" name="Picture Placeholder 5">
            <a:extLst>
              <a:ext uri="{FF2B5EF4-FFF2-40B4-BE49-F238E27FC236}">
                <a16:creationId xmlns:a16="http://schemas.microsoft.com/office/drawing/2014/main" id="{682C625C-70F7-F629-B55A-382F13BAF48E}"/>
              </a:ext>
            </a:extLst>
          </p:cNvPr>
          <p:cNvPicPr>
            <a:picLocks noGrp="1" noChangeAspect="1"/>
          </p:cNvPicPr>
          <p:nvPr>
            <p:ph type="pic" sz="quarter" idx="14"/>
          </p:nvPr>
        </p:nvPicPr>
        <p:blipFill>
          <a:blip r:embed="rId4"/>
          <a:srcRect t="5731" b="5731"/>
          <a:stretch>
            <a:fillRect/>
          </a:stretch>
        </p:blipFill>
        <p:spPr>
          <a:xfrm>
            <a:off x="1487181" y="2743200"/>
            <a:ext cx="1845511" cy="1988385"/>
          </a:xfrm>
        </p:spPr>
      </p:pic>
      <p:pic>
        <p:nvPicPr>
          <p:cNvPr id="5" name="Picture Placeholder 4">
            <a:extLst>
              <a:ext uri="{FF2B5EF4-FFF2-40B4-BE49-F238E27FC236}">
                <a16:creationId xmlns:a16="http://schemas.microsoft.com/office/drawing/2014/main" id="{86A8829B-6B81-FAA0-09F5-1586D1CAD829}"/>
              </a:ext>
            </a:extLst>
          </p:cNvPr>
          <p:cNvPicPr>
            <a:picLocks noGrp="1" noChangeAspect="1"/>
          </p:cNvPicPr>
          <p:nvPr>
            <p:ph type="pic" sz="quarter" idx="16"/>
          </p:nvPr>
        </p:nvPicPr>
        <p:blipFill>
          <a:blip r:embed="rId5"/>
          <a:srcRect t="11155" b="11155"/>
          <a:stretch>
            <a:fillRect/>
          </a:stretch>
        </p:blipFill>
        <p:spPr>
          <a:xfrm>
            <a:off x="6334612" y="2740724"/>
            <a:ext cx="1845511" cy="1997896"/>
          </a:xfrm>
        </p:spPr>
      </p:pic>
      <p:sp>
        <p:nvSpPr>
          <p:cNvPr id="14" name="Picture Placeholder 13">
            <a:extLst>
              <a:ext uri="{FF2B5EF4-FFF2-40B4-BE49-F238E27FC236}">
                <a16:creationId xmlns:a16="http://schemas.microsoft.com/office/drawing/2014/main" id="{3B94EDC1-227B-A635-340D-EEE5D89EBB92}"/>
              </a:ext>
            </a:extLst>
          </p:cNvPr>
          <p:cNvSpPr>
            <a:spLocks noGrp="1"/>
          </p:cNvSpPr>
          <p:nvPr>
            <p:ph type="pic" sz="quarter" idx="17"/>
          </p:nvPr>
        </p:nvSpPr>
        <p:spPr/>
      </p:sp>
      <p:pic>
        <p:nvPicPr>
          <p:cNvPr id="24" name="Picture Placeholder 23" descr="A picture containing person, person, indoor, posing&#10;&#10;Description automatically generated">
            <a:extLst>
              <a:ext uri="{FF2B5EF4-FFF2-40B4-BE49-F238E27FC236}">
                <a16:creationId xmlns:a16="http://schemas.microsoft.com/office/drawing/2014/main" id="{C259F0E4-5002-AD2C-9583-F0DF9FC923E8}"/>
              </a:ext>
            </a:extLst>
          </p:cNvPr>
          <p:cNvPicPr>
            <a:picLocks noGrp="1" noChangeAspect="1"/>
          </p:cNvPicPr>
          <p:nvPr>
            <p:ph type="pic" sz="quarter" idx="15"/>
          </p:nvPr>
        </p:nvPicPr>
        <p:blipFill rotWithShape="1">
          <a:blip r:embed="rId6"/>
          <a:srcRect/>
          <a:stretch/>
        </p:blipFill>
        <p:spPr>
          <a:xfrm>
            <a:off x="3827402" y="2733689"/>
            <a:ext cx="1836000" cy="1988385"/>
          </a:xfrm>
        </p:spPr>
      </p:pic>
      <p:pic>
        <p:nvPicPr>
          <p:cNvPr id="42" name="Audio 41">
            <a:hlinkClick r:id="" action="ppaction://media"/>
            <a:extLst>
              <a:ext uri="{FF2B5EF4-FFF2-40B4-BE49-F238E27FC236}">
                <a16:creationId xmlns:a16="http://schemas.microsoft.com/office/drawing/2014/main" id="{57B391A9-330F-0474-FC11-002DF64C0B8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19301236"/>
      </p:ext>
    </p:extLst>
  </p:cSld>
  <p:clrMapOvr>
    <a:masterClrMapping/>
  </p:clrMapOvr>
  <mc:AlternateContent xmlns:mc="http://schemas.openxmlformats.org/markup-compatibility/2006" xmlns:p14="http://schemas.microsoft.com/office/powerpoint/2010/main">
    <mc:Choice Requires="p14">
      <p:transition spd="slow" p14:dur="2000" advTm="5217"/>
    </mc:Choice>
    <mc:Fallback xmlns="">
      <p:transition spd="slow" advTm="5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5A9A59C-9EB7-2D49-7D82-869BE73CC062}"/>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BFA2AD3-2611-A869-F4FB-9ECC0B443533}"/>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0EE5A580-D0A4-0E21-2965-32FEB17A96C7}"/>
              </a:ext>
            </a:extLst>
          </p:cNvPr>
          <p:cNvSpPr>
            <a:spLocks noGrp="1"/>
          </p:cNvSpPr>
          <p:nvPr>
            <p:ph type="sldNum" sz="quarter" idx="12"/>
          </p:nvPr>
        </p:nvSpPr>
        <p:spPr/>
        <p:txBody>
          <a:bodyPr/>
          <a:lstStyle/>
          <a:p>
            <a:fld id="{A49DFD55-3C28-40EF-9E31-A92D2E4017FF}" type="slidenum">
              <a:rPr lang="en-US" smtClean="0"/>
              <a:pPr/>
              <a:t>20</a:t>
            </a:fld>
            <a:endParaRPr lang="en-US" dirty="0"/>
          </a:p>
        </p:txBody>
      </p:sp>
      <p:pic>
        <p:nvPicPr>
          <p:cNvPr id="7" name="Picture 6" descr="Chart, line chart&#10;&#10;Description automatically generated">
            <a:extLst>
              <a:ext uri="{FF2B5EF4-FFF2-40B4-BE49-F238E27FC236}">
                <a16:creationId xmlns:a16="http://schemas.microsoft.com/office/drawing/2014/main" id="{86D55258-3800-BE0A-F086-3C7F8212B97D}"/>
              </a:ext>
            </a:extLst>
          </p:cNvPr>
          <p:cNvPicPr>
            <a:picLocks noChangeAspect="1"/>
          </p:cNvPicPr>
          <p:nvPr/>
        </p:nvPicPr>
        <p:blipFill>
          <a:blip r:embed="rId4"/>
          <a:stretch>
            <a:fillRect/>
          </a:stretch>
        </p:blipFill>
        <p:spPr>
          <a:xfrm>
            <a:off x="782506" y="1792172"/>
            <a:ext cx="5710258" cy="3429000"/>
          </a:xfrm>
          <a:prstGeom prst="rect">
            <a:avLst/>
          </a:prstGeom>
        </p:spPr>
      </p:pic>
      <p:sp>
        <p:nvSpPr>
          <p:cNvPr id="8" name="TextBox 7">
            <a:extLst>
              <a:ext uri="{FF2B5EF4-FFF2-40B4-BE49-F238E27FC236}">
                <a16:creationId xmlns:a16="http://schemas.microsoft.com/office/drawing/2014/main" id="{6B58D108-FA28-FF4D-870C-553000FB1797}"/>
              </a:ext>
            </a:extLst>
          </p:cNvPr>
          <p:cNvSpPr txBox="1"/>
          <p:nvPr/>
        </p:nvSpPr>
        <p:spPr>
          <a:xfrm>
            <a:off x="6994553" y="1666710"/>
            <a:ext cx="4459509" cy="5355312"/>
          </a:xfrm>
          <a:prstGeom prst="rect">
            <a:avLst/>
          </a:prstGeom>
          <a:noFill/>
        </p:spPr>
        <p:txBody>
          <a:bodyPr wrap="square" rtlCol="0">
            <a:spAutoFit/>
          </a:bodyPr>
          <a:lstStyle/>
          <a:p>
            <a:r>
              <a:rPr lang="en-CA" dirty="0"/>
              <a:t>This graphs helps understand the relation of both genders in accordance to auto-mobile year vs the total claim amount and premium paid.</a:t>
            </a:r>
          </a:p>
          <a:p>
            <a:endParaRPr lang="en-CA" dirty="0"/>
          </a:p>
          <a:p>
            <a:r>
              <a:rPr lang="en-CA" dirty="0"/>
              <a:t>It first plot interprets that females have slightly higher premium amount than males.</a:t>
            </a:r>
          </a:p>
          <a:p>
            <a:endParaRPr lang="en-CA" dirty="0"/>
          </a:p>
          <a:p>
            <a:r>
              <a:rPr lang="en-CA" dirty="0"/>
              <a:t>Additionally, the premium amount has higher trend for females with auto years that are older as compared to males.</a:t>
            </a:r>
          </a:p>
          <a:p>
            <a:endParaRPr lang="en-CA" dirty="0"/>
          </a:p>
          <a:p>
            <a:r>
              <a:rPr lang="en-CA" dirty="0"/>
              <a:t>Lastly the claim is lower for males for new vehicles as compared females.</a:t>
            </a:r>
          </a:p>
          <a:p>
            <a:endParaRPr lang="en-CA" dirty="0"/>
          </a:p>
          <a:p>
            <a:endParaRPr lang="en-CA" dirty="0"/>
          </a:p>
          <a:p>
            <a:endParaRPr lang="en-CA" dirty="0"/>
          </a:p>
          <a:p>
            <a:endParaRPr lang="en-CA" dirty="0"/>
          </a:p>
        </p:txBody>
      </p:sp>
      <p:sp>
        <p:nvSpPr>
          <p:cNvPr id="10" name="Title 1">
            <a:extLst>
              <a:ext uri="{FF2B5EF4-FFF2-40B4-BE49-F238E27FC236}">
                <a16:creationId xmlns:a16="http://schemas.microsoft.com/office/drawing/2014/main" id="{FA5732F6-7644-0778-AC27-41C39879C5CC}"/>
              </a:ext>
            </a:extLst>
          </p:cNvPr>
          <p:cNvSpPr txBox="1">
            <a:spLocks/>
          </p:cNvSpPr>
          <p:nvPr/>
        </p:nvSpPr>
        <p:spPr>
          <a:xfrm>
            <a:off x="783265" y="338698"/>
            <a:ext cx="10515600" cy="1325563"/>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br>
              <a:rPr lang="en-US" dirty="0">
                <a:latin typeface="Calibri" panose="020F0502020204030204" pitchFamily="34" charset="0"/>
                <a:cs typeface="Calibri" panose="020F0502020204030204" pitchFamily="34" charset="0"/>
              </a:rPr>
            </a:br>
            <a:br>
              <a:rPr lang="en-US" dirty="0">
                <a:latin typeface="Calibri" panose="020F0502020204030204" pitchFamily="34" charset="0"/>
                <a:cs typeface="Calibri" panose="020F0502020204030204" pitchFamily="34" charset="0"/>
              </a:rPr>
            </a:br>
            <a:r>
              <a:rPr lang="en-CA" sz="2800" dirty="0">
                <a:solidFill>
                  <a:schemeClr val="tx1"/>
                </a:solidFill>
                <a:latin typeface="Calibri" panose="020F0502020204030204" pitchFamily="34" charset="0"/>
                <a:cs typeface="Calibri" panose="020F0502020204030204" pitchFamily="34" charset="0"/>
              </a:rPr>
              <a:t>Analy</a:t>
            </a:r>
            <a:r>
              <a:rPr lang="en-CA" dirty="0">
                <a:solidFill>
                  <a:schemeClr val="tx1"/>
                </a:solidFill>
                <a:latin typeface="Calibri" panose="020F0502020204030204" pitchFamily="34" charset="0"/>
                <a:cs typeface="Calibri" panose="020F0502020204030204" pitchFamily="34" charset="0"/>
              </a:rPr>
              <a:t>se for both gender premium amount and total claim amount.</a:t>
            </a:r>
            <a:endParaRPr lang="en-US" sz="2800" dirty="0">
              <a:solidFill>
                <a:schemeClr val="tx1"/>
              </a:solidFill>
              <a:latin typeface="Calibri" panose="020F0502020204030204" pitchFamily="34" charset="0"/>
              <a:cs typeface="Calibri" panose="020F0502020204030204" pitchFamily="34" charset="0"/>
            </a:endParaRPr>
          </a:p>
          <a:p>
            <a:endParaRPr lang="en-US" dirty="0"/>
          </a:p>
        </p:txBody>
      </p:sp>
      <p:pic>
        <p:nvPicPr>
          <p:cNvPr id="12" name="Audio 11">
            <a:hlinkClick r:id="" action="ppaction://media"/>
            <a:extLst>
              <a:ext uri="{FF2B5EF4-FFF2-40B4-BE49-F238E27FC236}">
                <a16:creationId xmlns:a16="http://schemas.microsoft.com/office/drawing/2014/main" id="{F31834A5-A071-95FA-E2F7-C5FA9F6122B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64923510"/>
      </p:ext>
    </p:extLst>
  </p:cSld>
  <p:clrMapOvr>
    <a:masterClrMapping/>
  </p:clrMapOvr>
  <mc:AlternateContent xmlns:mc="http://schemas.openxmlformats.org/markup-compatibility/2006" xmlns:p14="http://schemas.microsoft.com/office/powerpoint/2010/main">
    <mc:Choice Requires="p14">
      <p:transition spd="slow" p14:dur="2000" advTm="12438"/>
    </mc:Choice>
    <mc:Fallback xmlns="">
      <p:transition spd="slow" advTm="12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F89B-F4C8-C16A-40B9-CBFB81174288}"/>
              </a:ext>
            </a:extLst>
          </p:cNvPr>
          <p:cNvSpPr>
            <a:spLocks noGrp="1"/>
          </p:cNvSpPr>
          <p:nvPr>
            <p:ph type="ctrTitle"/>
          </p:nvPr>
        </p:nvSpPr>
        <p:spPr/>
        <p:txBody>
          <a:bodyPr/>
          <a:lstStyle/>
          <a:p>
            <a:r>
              <a:rPr lang="en-CA" dirty="0"/>
              <a:t>Conclusion</a:t>
            </a:r>
          </a:p>
        </p:txBody>
      </p:sp>
      <p:pic>
        <p:nvPicPr>
          <p:cNvPr id="7" name="Audio 6">
            <a:hlinkClick r:id="" action="ppaction://media"/>
            <a:extLst>
              <a:ext uri="{FF2B5EF4-FFF2-40B4-BE49-F238E27FC236}">
                <a16:creationId xmlns:a16="http://schemas.microsoft.com/office/drawing/2014/main" id="{052E5730-F56A-91E2-96F4-7EE9117A11F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61945331"/>
      </p:ext>
    </p:extLst>
  </p:cSld>
  <p:clrMapOvr>
    <a:masterClrMapping/>
  </p:clrMapOvr>
  <mc:AlternateContent xmlns:mc="http://schemas.openxmlformats.org/markup-compatibility/2006" xmlns:p14="http://schemas.microsoft.com/office/powerpoint/2010/main">
    <mc:Choice Requires="p14">
      <p:transition spd="slow" p14:dur="2000" advTm="2266"/>
    </mc:Choice>
    <mc:Fallback xmlns="">
      <p:transition spd="slow" advTm="2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9A10D01-2780-29E8-AF77-5F724EC5B5A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50EF9EB-A60E-96DC-9B24-14F94DB5DBC6}"/>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454188C-4298-1C30-A508-91DD6BEFC8FC}"/>
              </a:ext>
            </a:extLst>
          </p:cNvPr>
          <p:cNvSpPr>
            <a:spLocks noGrp="1"/>
          </p:cNvSpPr>
          <p:nvPr>
            <p:ph type="sldNum" sz="quarter" idx="12"/>
          </p:nvPr>
        </p:nvSpPr>
        <p:spPr/>
        <p:txBody>
          <a:bodyPr/>
          <a:lstStyle/>
          <a:p>
            <a:fld id="{A49DFD55-3C28-40EF-9E31-A92D2E4017FF}" type="slidenum">
              <a:rPr lang="en-US" smtClean="0"/>
              <a:pPr/>
              <a:t>22</a:t>
            </a:fld>
            <a:endParaRPr lang="en-US" dirty="0"/>
          </a:p>
        </p:txBody>
      </p:sp>
      <p:sp>
        <p:nvSpPr>
          <p:cNvPr id="9" name="TextBox 8">
            <a:extLst>
              <a:ext uri="{FF2B5EF4-FFF2-40B4-BE49-F238E27FC236}">
                <a16:creationId xmlns:a16="http://schemas.microsoft.com/office/drawing/2014/main" id="{4F4A7A05-BA22-0CF1-659B-BA5504630F0D}"/>
              </a:ext>
            </a:extLst>
          </p:cNvPr>
          <p:cNvSpPr txBox="1"/>
          <p:nvPr/>
        </p:nvSpPr>
        <p:spPr>
          <a:xfrm>
            <a:off x="200314" y="1713216"/>
            <a:ext cx="9927311" cy="2862322"/>
          </a:xfrm>
          <a:prstGeom prst="rect">
            <a:avLst/>
          </a:prstGeom>
          <a:noFill/>
        </p:spPr>
        <p:txBody>
          <a:bodyPr wrap="square" rtlCol="0">
            <a:spAutoFit/>
          </a:bodyPr>
          <a:lstStyle/>
          <a:p>
            <a:pPr marL="285750" indent="-285750">
              <a:buFont typeface="Arial" panose="020B0604020202020204" pitchFamily="34" charset="0"/>
              <a:buChar char="•"/>
            </a:pPr>
            <a:r>
              <a:rPr lang="en-CA" sz="2000" dirty="0"/>
              <a:t>Our analysis conclude that policies are brought for all age groups starting 18 years to 64 year. And females have more accidents as compared to males, wherein they also have more ration in all severity class. It can be observed that New York, South Carolina and West Virginia have the highest number of accidents. Additionally, except for trivial damage all other severity class have larger values, implying more claim amounts. Further, police was called for majority of the incidents and many accidents did not call any authority, which should be noted. Importantly, The total claim amount is higher for females then males.</a:t>
            </a:r>
          </a:p>
          <a:p>
            <a:endParaRPr lang="en-CA" sz="2000" dirty="0"/>
          </a:p>
        </p:txBody>
      </p:sp>
      <p:pic>
        <p:nvPicPr>
          <p:cNvPr id="11" name="Audio 10">
            <a:hlinkClick r:id="" action="ppaction://media"/>
            <a:extLst>
              <a:ext uri="{FF2B5EF4-FFF2-40B4-BE49-F238E27FC236}">
                <a16:creationId xmlns:a16="http://schemas.microsoft.com/office/drawing/2014/main" id="{75882144-783C-9DB8-600D-FE4AE005A35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477001285"/>
      </p:ext>
    </p:extLst>
  </p:cSld>
  <p:clrMapOvr>
    <a:masterClrMapping/>
  </p:clrMapOvr>
  <mc:AlternateContent xmlns:mc="http://schemas.openxmlformats.org/markup-compatibility/2006" xmlns:p14="http://schemas.microsoft.com/office/powerpoint/2010/main">
    <mc:Choice Requires="p14">
      <p:transition spd="slow" p14:dur="2000" advTm="59105"/>
    </mc:Choice>
    <mc:Fallback xmlns="">
      <p:transition spd="slow" advTm="59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F89B-F4C8-C16A-40B9-CBFB81174288}"/>
              </a:ext>
            </a:extLst>
          </p:cNvPr>
          <p:cNvSpPr>
            <a:spLocks noGrp="1"/>
          </p:cNvSpPr>
          <p:nvPr>
            <p:ph type="ctrTitle"/>
          </p:nvPr>
        </p:nvSpPr>
        <p:spPr>
          <a:xfrm>
            <a:off x="6991349" y="2148840"/>
            <a:ext cx="4651301" cy="1715531"/>
          </a:xfrm>
        </p:spPr>
        <p:txBody>
          <a:bodyPr/>
          <a:lstStyle/>
          <a:p>
            <a:r>
              <a:rPr lang="en-CA" dirty="0"/>
              <a:t>Recommendations</a:t>
            </a:r>
          </a:p>
        </p:txBody>
      </p:sp>
      <p:pic>
        <p:nvPicPr>
          <p:cNvPr id="5" name="Audio 4">
            <a:hlinkClick r:id="" action="ppaction://media"/>
            <a:extLst>
              <a:ext uri="{FF2B5EF4-FFF2-40B4-BE49-F238E27FC236}">
                <a16:creationId xmlns:a16="http://schemas.microsoft.com/office/drawing/2014/main" id="{332FBEF5-12C3-AACC-9B09-2B0BAF5FFB2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72900" y="6438900"/>
            <a:ext cx="203200" cy="203200"/>
          </a:xfrm>
          <a:prstGeom prst="rect">
            <a:avLst/>
          </a:prstGeom>
        </p:spPr>
      </p:pic>
    </p:spTree>
    <p:extLst>
      <p:ext uri="{BB962C8B-B14F-4D97-AF65-F5344CB8AC3E}">
        <p14:creationId xmlns:p14="http://schemas.microsoft.com/office/powerpoint/2010/main" val="2938661597"/>
      </p:ext>
    </p:extLst>
  </p:cSld>
  <p:clrMapOvr>
    <a:masterClrMapping/>
  </p:clrMapOvr>
  <mc:AlternateContent xmlns:mc="http://schemas.openxmlformats.org/markup-compatibility/2006" xmlns:p14="http://schemas.microsoft.com/office/powerpoint/2010/main">
    <mc:Choice Requires="p14">
      <p:transition spd="slow" p14:dur="2000" advTm="1591"/>
    </mc:Choice>
    <mc:Fallback xmlns="">
      <p:transition spd="slow" advTm="1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8D173F-DBF2-6F92-1536-37B3DAD3252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0725CF-C749-3948-2CF2-F3688ED62E9F}"/>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0F70142-EE8E-5AF1-C2ED-8807E24200B3}"/>
              </a:ext>
            </a:extLst>
          </p:cNvPr>
          <p:cNvSpPr>
            <a:spLocks noGrp="1"/>
          </p:cNvSpPr>
          <p:nvPr>
            <p:ph type="sldNum" sz="quarter" idx="12"/>
          </p:nvPr>
        </p:nvSpPr>
        <p:spPr/>
        <p:txBody>
          <a:bodyPr/>
          <a:lstStyle/>
          <a:p>
            <a:fld id="{A49DFD55-3C28-40EF-9E31-A92D2E4017FF}" type="slidenum">
              <a:rPr lang="en-US" smtClean="0"/>
              <a:pPr/>
              <a:t>24</a:t>
            </a:fld>
            <a:endParaRPr lang="en-US" dirty="0"/>
          </a:p>
        </p:txBody>
      </p:sp>
      <p:sp>
        <p:nvSpPr>
          <p:cNvPr id="7" name="TextBox 6">
            <a:extLst>
              <a:ext uri="{FF2B5EF4-FFF2-40B4-BE49-F238E27FC236}">
                <a16:creationId xmlns:a16="http://schemas.microsoft.com/office/drawing/2014/main" id="{A83D87C0-401F-573C-A65E-499087DCA1AA}"/>
              </a:ext>
            </a:extLst>
          </p:cNvPr>
          <p:cNvSpPr txBox="1"/>
          <p:nvPr/>
        </p:nvSpPr>
        <p:spPr>
          <a:xfrm>
            <a:off x="838200" y="754817"/>
            <a:ext cx="10615862" cy="5601533"/>
          </a:xfrm>
          <a:prstGeom prst="rect">
            <a:avLst/>
          </a:prstGeom>
          <a:noFill/>
        </p:spPr>
        <p:txBody>
          <a:bodyPr wrap="square" rtlCol="0">
            <a:spAutoFit/>
          </a:bodyPr>
          <a:lstStyle/>
          <a:p>
            <a:pPr marL="342900" indent="-342900">
              <a:buFont typeface="Arial" panose="020B0604020202020204" pitchFamily="34" charset="0"/>
              <a:buChar char="•"/>
            </a:pPr>
            <a:r>
              <a:rPr lang="en-CA" sz="2000" dirty="0"/>
              <a:t>Since demographic data according to the pattern observed highlights that some states especially, New York, South Carolina and West Virginia have more number of accidents, thus the policy makes need to increase the premium amount for vehicles in that areas. Also it is highly recommended that the premium amount must be set considering the same for other four states.</a:t>
            </a:r>
          </a:p>
          <a:p>
            <a:pPr marL="342900" indent="-342900">
              <a:buFont typeface="Arial" panose="020B0604020202020204" pitchFamily="34" charset="0"/>
              <a:buChar char="•"/>
            </a:pPr>
            <a:endParaRPr lang="en-CA" sz="2000" dirty="0"/>
          </a:p>
          <a:p>
            <a:pPr marL="342900" indent="-342900">
              <a:buFont typeface="Arial" panose="020B0604020202020204" pitchFamily="34" charset="0"/>
              <a:buChar char="•"/>
            </a:pPr>
            <a:r>
              <a:rPr lang="en-CA" sz="2000" dirty="0"/>
              <a:t>As females have higher ration in the claim amount and also severity class the premium and coverage for them should also be increased to maximize profit.</a:t>
            </a:r>
          </a:p>
          <a:p>
            <a:pPr marL="342900" indent="-342900">
              <a:buFont typeface="Arial" panose="020B0604020202020204" pitchFamily="34" charset="0"/>
              <a:buChar char="•"/>
            </a:pPr>
            <a:endParaRPr lang="en-CA" sz="2000" dirty="0"/>
          </a:p>
          <a:p>
            <a:pPr marL="342900" indent="-342900">
              <a:buFont typeface="Arial" panose="020B0604020202020204" pitchFamily="34" charset="0"/>
              <a:buChar char="•"/>
            </a:pPr>
            <a:r>
              <a:rPr lang="en-CA" sz="2000" dirty="0"/>
              <a:t>Importantly, for policy holders that had total loss, and major loss the amount of premium should be increased for upcoming term. Similarly for minor loss claim policy holders the amount can be increased but at comparatively lower rates (this recommended as though the amount is claim small but according to data the number of such incident is huge, which implies the sub total claim amount could be higher. )</a:t>
            </a:r>
          </a:p>
          <a:p>
            <a:pPr marL="342900" indent="-342900">
              <a:buFont typeface="Arial" panose="020B0604020202020204" pitchFamily="34" charset="0"/>
              <a:buChar char="•"/>
            </a:pPr>
            <a:endParaRPr lang="en-CA" sz="2000" dirty="0"/>
          </a:p>
          <a:p>
            <a:pPr marL="342900" indent="-342900">
              <a:buFont typeface="Arial" panose="020B0604020202020204" pitchFamily="34" charset="0"/>
              <a:buChar char="•"/>
            </a:pPr>
            <a:r>
              <a:rPr lang="en-CA" sz="2000" dirty="0"/>
              <a:t>Lastly, for incidents that did not call any authorities after the accident and yet applied for claim amount should be red flag due to higher probability of them being fraudulent. </a:t>
            </a:r>
          </a:p>
          <a:p>
            <a:endParaRPr lang="en-CA" dirty="0"/>
          </a:p>
        </p:txBody>
      </p:sp>
      <p:pic>
        <p:nvPicPr>
          <p:cNvPr id="3" name="Audio 2">
            <a:hlinkClick r:id="" action="ppaction://media"/>
            <a:extLst>
              <a:ext uri="{FF2B5EF4-FFF2-40B4-BE49-F238E27FC236}">
                <a16:creationId xmlns:a16="http://schemas.microsoft.com/office/drawing/2014/main" id="{601BE4C1-5D60-3DF1-F1BF-A31C69554ED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72900" y="6438900"/>
            <a:ext cx="203200" cy="203200"/>
          </a:xfrm>
          <a:prstGeom prst="rect">
            <a:avLst/>
          </a:prstGeom>
        </p:spPr>
      </p:pic>
    </p:spTree>
    <p:extLst>
      <p:ext uri="{BB962C8B-B14F-4D97-AF65-F5344CB8AC3E}">
        <p14:creationId xmlns:p14="http://schemas.microsoft.com/office/powerpoint/2010/main" val="3848115353"/>
      </p:ext>
    </p:extLst>
  </p:cSld>
  <p:clrMapOvr>
    <a:masterClrMapping/>
  </p:clrMapOvr>
  <mc:AlternateContent xmlns:mc="http://schemas.openxmlformats.org/markup-compatibility/2006" xmlns:p14="http://schemas.microsoft.com/office/powerpoint/2010/main">
    <mc:Choice Requires="p14">
      <p:transition spd="slow" p14:dur="2000" advTm="58988"/>
    </mc:Choice>
    <mc:Fallback xmlns="">
      <p:transition spd="slow" advTm="58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E0F41-23C2-0C48-72D0-644561C08854}"/>
              </a:ext>
            </a:extLst>
          </p:cNvPr>
          <p:cNvSpPr>
            <a:spLocks noGrp="1"/>
          </p:cNvSpPr>
          <p:nvPr>
            <p:ph type="title"/>
          </p:nvPr>
        </p:nvSpPr>
        <p:spPr>
          <a:xfrm>
            <a:off x="2444602" y="-212931"/>
            <a:ext cx="4333653" cy="1325563"/>
          </a:xfrm>
        </p:spPr>
        <p:txBody>
          <a:bodyPr/>
          <a:lstStyle/>
          <a:p>
            <a:r>
              <a:rPr lang="en-US" dirty="0"/>
              <a:t>JIRA Dashboard</a:t>
            </a:r>
            <a:endParaRPr lang="en-CA" dirty="0"/>
          </a:p>
        </p:txBody>
      </p:sp>
      <p:pic>
        <p:nvPicPr>
          <p:cNvPr id="8" name="Content Placeholder 7">
            <a:extLst>
              <a:ext uri="{FF2B5EF4-FFF2-40B4-BE49-F238E27FC236}">
                <a16:creationId xmlns:a16="http://schemas.microsoft.com/office/drawing/2014/main" id="{3327F0DC-B24B-A441-6A7C-13DFEC1ACDB0}"/>
              </a:ext>
            </a:extLst>
          </p:cNvPr>
          <p:cNvPicPr>
            <a:picLocks noGrp="1" noChangeAspect="1"/>
          </p:cNvPicPr>
          <p:nvPr>
            <p:ph idx="1"/>
          </p:nvPr>
        </p:nvPicPr>
        <p:blipFill>
          <a:blip r:embed="rId4"/>
          <a:stretch>
            <a:fillRect/>
          </a:stretch>
        </p:blipFill>
        <p:spPr>
          <a:xfrm>
            <a:off x="1073001" y="1414035"/>
            <a:ext cx="10383579" cy="4905090"/>
          </a:xfrm>
        </p:spPr>
      </p:pic>
      <p:pic>
        <p:nvPicPr>
          <p:cNvPr id="4" name="Audio 3">
            <a:hlinkClick r:id="" action="ppaction://media"/>
            <a:extLst>
              <a:ext uri="{FF2B5EF4-FFF2-40B4-BE49-F238E27FC236}">
                <a16:creationId xmlns:a16="http://schemas.microsoft.com/office/drawing/2014/main" id="{1B8C3CC6-2548-B9DD-7FC4-C2DED76767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72900" y="6438900"/>
            <a:ext cx="203200" cy="203200"/>
          </a:xfrm>
          <a:prstGeom prst="rect">
            <a:avLst/>
          </a:prstGeom>
        </p:spPr>
      </p:pic>
    </p:spTree>
    <p:extLst>
      <p:ext uri="{BB962C8B-B14F-4D97-AF65-F5344CB8AC3E}">
        <p14:creationId xmlns:p14="http://schemas.microsoft.com/office/powerpoint/2010/main" val="1850784634"/>
      </p:ext>
    </p:extLst>
  </p:cSld>
  <p:clrMapOvr>
    <a:masterClrMapping/>
  </p:clrMapOvr>
  <mc:AlternateContent xmlns:mc="http://schemas.openxmlformats.org/markup-compatibility/2006" xmlns:p14="http://schemas.microsoft.com/office/powerpoint/2010/main">
    <mc:Choice Requires="p14">
      <p:transition spd="slow" p14:dur="2000" advTm="1174"/>
    </mc:Choice>
    <mc:Fallback xmlns="">
      <p:transition spd="slow" advTm="1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2EB4D-3B23-D8F7-65CA-D7E9EBB9FD24}"/>
              </a:ext>
            </a:extLst>
          </p:cNvPr>
          <p:cNvSpPr>
            <a:spLocks noGrp="1"/>
          </p:cNvSpPr>
          <p:nvPr>
            <p:ph type="ctrTitle"/>
          </p:nvPr>
        </p:nvSpPr>
        <p:spPr>
          <a:xfrm>
            <a:off x="4267200" y="2666632"/>
            <a:ext cx="5373824" cy="1524735"/>
          </a:xfrm>
        </p:spPr>
        <p:txBody>
          <a:bodyPr/>
          <a:lstStyle/>
          <a:p>
            <a:r>
              <a:rPr lang="en-CA" dirty="0"/>
              <a:t>Tableau Dashboard</a:t>
            </a:r>
            <a:br>
              <a:rPr lang="en-CA" dirty="0"/>
            </a:br>
            <a:br>
              <a:rPr lang="en-CA" dirty="0"/>
            </a:br>
            <a:r>
              <a:rPr lang="en-CA" dirty="0"/>
              <a:t>tableau public:-</a:t>
            </a:r>
            <a:br>
              <a:rPr lang="en-CA" dirty="0"/>
            </a:br>
            <a:r>
              <a:rPr lang="en-CA" sz="1200" dirty="0">
                <a:hlinkClick r:id="rId4"/>
              </a:rPr>
              <a:t>https://public.tableau.com/app/profile/jay.mangroliya/viz/Auto_insurance_16712490638240/Dashboard1?publish=yes</a:t>
            </a:r>
            <a:endParaRPr lang="en-CA" sz="1200" dirty="0"/>
          </a:p>
        </p:txBody>
      </p:sp>
      <p:sp>
        <p:nvSpPr>
          <p:cNvPr id="4" name="Date Placeholder 3">
            <a:extLst>
              <a:ext uri="{FF2B5EF4-FFF2-40B4-BE49-F238E27FC236}">
                <a16:creationId xmlns:a16="http://schemas.microsoft.com/office/drawing/2014/main" id="{01FB2DC5-A040-FAAF-4C51-A8D5753EABD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267E7B1-6393-D601-25D6-A4DA00CB3A14}"/>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9DA8395-EA13-BF12-922D-CC4AA9C6E1E2}"/>
              </a:ext>
            </a:extLst>
          </p:cNvPr>
          <p:cNvSpPr>
            <a:spLocks noGrp="1"/>
          </p:cNvSpPr>
          <p:nvPr>
            <p:ph type="sldNum" sz="quarter" idx="12"/>
          </p:nvPr>
        </p:nvSpPr>
        <p:spPr/>
        <p:txBody>
          <a:bodyPr/>
          <a:lstStyle/>
          <a:p>
            <a:fld id="{A49DFD55-3C28-40EF-9E31-A92D2E4017FF}" type="slidenum">
              <a:rPr lang="en-US" smtClean="0"/>
              <a:pPr/>
              <a:t>26</a:t>
            </a:fld>
            <a:endParaRPr lang="en-US" dirty="0"/>
          </a:p>
        </p:txBody>
      </p:sp>
      <p:pic>
        <p:nvPicPr>
          <p:cNvPr id="12" name="Audio 11">
            <a:hlinkClick r:id="" action="ppaction://media"/>
            <a:extLst>
              <a:ext uri="{FF2B5EF4-FFF2-40B4-BE49-F238E27FC236}">
                <a16:creationId xmlns:a16="http://schemas.microsoft.com/office/drawing/2014/main" id="{5599BDF9-9C9B-AEF3-510F-EA5AE404DE3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11470573"/>
      </p:ext>
    </p:extLst>
  </p:cSld>
  <p:clrMapOvr>
    <a:masterClrMapping/>
  </p:clrMapOvr>
  <mc:AlternateContent xmlns:mc="http://schemas.openxmlformats.org/markup-compatibility/2006" xmlns:p14="http://schemas.microsoft.com/office/powerpoint/2010/main">
    <mc:Choice Requires="p14">
      <p:transition spd="slow" p14:dur="2000" advTm="9425"/>
    </mc:Choice>
    <mc:Fallback xmlns="">
      <p:transition spd="slow" advTm="9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8D173F-DBF2-6F92-1536-37B3DAD3252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0725CF-C749-3948-2CF2-F3688ED62E9F}"/>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0F70142-EE8E-5AF1-C2ED-8807E24200B3}"/>
              </a:ext>
            </a:extLst>
          </p:cNvPr>
          <p:cNvSpPr>
            <a:spLocks noGrp="1"/>
          </p:cNvSpPr>
          <p:nvPr>
            <p:ph type="sldNum" sz="quarter" idx="12"/>
          </p:nvPr>
        </p:nvSpPr>
        <p:spPr/>
        <p:txBody>
          <a:bodyPr/>
          <a:lstStyle/>
          <a:p>
            <a:fld id="{A49DFD55-3C28-40EF-9E31-A92D2E4017FF}" type="slidenum">
              <a:rPr lang="en-US" smtClean="0"/>
              <a:pPr/>
              <a:t>27</a:t>
            </a:fld>
            <a:endParaRPr lang="en-US" dirty="0"/>
          </a:p>
        </p:txBody>
      </p:sp>
      <p:pic>
        <p:nvPicPr>
          <p:cNvPr id="3" name="Picture 2" descr="Graphical user interface, application&#10;&#10;Description automatically generated">
            <a:extLst>
              <a:ext uri="{FF2B5EF4-FFF2-40B4-BE49-F238E27FC236}">
                <a16:creationId xmlns:a16="http://schemas.microsoft.com/office/drawing/2014/main" id="{AB5C7C5A-970F-A5D9-D553-953D6F680C02}"/>
              </a:ext>
            </a:extLst>
          </p:cNvPr>
          <p:cNvPicPr>
            <a:picLocks noChangeAspect="1"/>
          </p:cNvPicPr>
          <p:nvPr/>
        </p:nvPicPr>
        <p:blipFill rotWithShape="1">
          <a:blip r:embed="rId4"/>
          <a:srcRect l="1986" t="11503" b="14184"/>
          <a:stretch/>
        </p:blipFill>
        <p:spPr>
          <a:xfrm>
            <a:off x="152399" y="824753"/>
            <a:ext cx="11949953" cy="5096435"/>
          </a:xfrm>
          <a:prstGeom prst="rect">
            <a:avLst/>
          </a:prstGeom>
        </p:spPr>
      </p:pic>
      <p:pic>
        <p:nvPicPr>
          <p:cNvPr id="22" name="Audio 21">
            <a:hlinkClick r:id="" action="ppaction://media"/>
            <a:extLst>
              <a:ext uri="{FF2B5EF4-FFF2-40B4-BE49-F238E27FC236}">
                <a16:creationId xmlns:a16="http://schemas.microsoft.com/office/drawing/2014/main" id="{0ACB8E9A-7560-D635-DB9D-68B5C71D595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83930950"/>
      </p:ext>
    </p:extLst>
  </p:cSld>
  <p:clrMapOvr>
    <a:masterClrMapping/>
  </p:clrMapOvr>
  <mc:AlternateContent xmlns:mc="http://schemas.openxmlformats.org/markup-compatibility/2006" xmlns:p14="http://schemas.microsoft.com/office/powerpoint/2010/main">
    <mc:Choice Requires="p14">
      <p:transition spd="slow" p14:dur="2000" advTm="97510"/>
    </mc:Choice>
    <mc:Fallback xmlns="">
      <p:transition spd="slow" advTm="97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2EB4D-3B23-D8F7-65CA-D7E9EBB9FD24}"/>
              </a:ext>
            </a:extLst>
          </p:cNvPr>
          <p:cNvSpPr>
            <a:spLocks noGrp="1"/>
          </p:cNvSpPr>
          <p:nvPr>
            <p:ph type="ctrTitle"/>
          </p:nvPr>
        </p:nvSpPr>
        <p:spPr/>
        <p:txBody>
          <a:bodyPr/>
          <a:lstStyle/>
          <a:p>
            <a:r>
              <a:rPr lang="en-CA" sz="3600" dirty="0" err="1"/>
              <a:t>Github</a:t>
            </a:r>
            <a:r>
              <a:rPr lang="en-CA" sz="3600" dirty="0"/>
              <a:t> work</a:t>
            </a:r>
            <a:endParaRPr lang="en-CA" dirty="0"/>
          </a:p>
        </p:txBody>
      </p:sp>
      <p:sp>
        <p:nvSpPr>
          <p:cNvPr id="3" name="Subtitle 2">
            <a:extLst>
              <a:ext uri="{FF2B5EF4-FFF2-40B4-BE49-F238E27FC236}">
                <a16:creationId xmlns:a16="http://schemas.microsoft.com/office/drawing/2014/main" id="{AE280733-5E30-72F4-CF33-4455CFFB9967}"/>
              </a:ext>
            </a:extLst>
          </p:cNvPr>
          <p:cNvSpPr>
            <a:spLocks noGrp="1"/>
          </p:cNvSpPr>
          <p:nvPr>
            <p:ph type="subTitle" idx="1"/>
          </p:nvPr>
        </p:nvSpPr>
        <p:spPr/>
        <p:txBody>
          <a:bodyPr/>
          <a:lstStyle/>
          <a:p>
            <a:r>
              <a:rPr lang="en-CA" dirty="0">
                <a:hlinkClick r:id="rId2"/>
              </a:rPr>
              <a:t>https</a:t>
            </a:r>
            <a:r>
              <a:rPr lang="en-CA" dirty="0">
                <a:hlinkClick r:id="rId2"/>
              </a:rPr>
              <a:t>://github.com/Jaymangrolia21/DAB-103-004/tree/main</a:t>
            </a:r>
            <a:endParaRPr lang="en-CA" dirty="0"/>
          </a:p>
        </p:txBody>
      </p:sp>
      <p:sp>
        <p:nvSpPr>
          <p:cNvPr id="4" name="Date Placeholder 3">
            <a:extLst>
              <a:ext uri="{FF2B5EF4-FFF2-40B4-BE49-F238E27FC236}">
                <a16:creationId xmlns:a16="http://schemas.microsoft.com/office/drawing/2014/main" id="{01FB2DC5-A040-FAAF-4C51-A8D5753EABD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267E7B1-6393-D601-25D6-A4DA00CB3A14}"/>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9DA8395-EA13-BF12-922D-CC4AA9C6E1E2}"/>
              </a:ext>
            </a:extLst>
          </p:cNvPr>
          <p:cNvSpPr>
            <a:spLocks noGrp="1"/>
          </p:cNvSpPr>
          <p:nvPr>
            <p:ph type="sldNum" sz="quarter" idx="12"/>
          </p:nvPr>
        </p:nvSpPr>
        <p:spPr/>
        <p:txBody>
          <a:bodyPr/>
          <a:lstStyle/>
          <a:p>
            <a:fld id="{A49DFD55-3C28-40EF-9E31-A92D2E4017FF}" type="slidenum">
              <a:rPr lang="en-US" smtClean="0"/>
              <a:pPr/>
              <a:t>28</a:t>
            </a:fld>
            <a:endParaRPr lang="en-US" dirty="0"/>
          </a:p>
        </p:txBody>
      </p:sp>
    </p:spTree>
    <p:extLst>
      <p:ext uri="{BB962C8B-B14F-4D97-AF65-F5344CB8AC3E}">
        <p14:creationId xmlns:p14="http://schemas.microsoft.com/office/powerpoint/2010/main" val="3555332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6599D-4966-0D49-298F-FC73755B33A7}"/>
              </a:ext>
            </a:extLst>
          </p:cNvPr>
          <p:cNvSpPr>
            <a:spLocks noGrp="1"/>
          </p:cNvSpPr>
          <p:nvPr>
            <p:ph type="title"/>
          </p:nvPr>
        </p:nvSpPr>
        <p:spPr>
          <a:xfrm>
            <a:off x="1998786" y="136525"/>
            <a:ext cx="7377331" cy="705284"/>
          </a:xfrm>
        </p:spPr>
        <p:txBody>
          <a:bodyPr>
            <a:normAutofit fontScale="90000"/>
          </a:bodyPr>
          <a:lstStyle/>
          <a:p>
            <a:r>
              <a:rPr lang="en-US" sz="2800" b="1" dirty="0">
                <a:latin typeface="Times New Roman" panose="02020603050405020304" pitchFamily="18" charset="0"/>
                <a:cs typeface="Times New Roman" panose="02020603050405020304" pitchFamily="18" charset="0"/>
              </a:rPr>
              <a:t>Reference</a:t>
            </a:r>
            <a:br>
              <a:rPr lang="en-US" sz="2800" b="1" dirty="0">
                <a:latin typeface="Times New Roman" panose="02020603050405020304" pitchFamily="18" charset="0"/>
                <a:cs typeface="Times New Roman" panose="02020603050405020304" pitchFamily="18" charset="0"/>
              </a:rPr>
            </a:br>
            <a:endParaRPr lang="en-CA" dirty="0"/>
          </a:p>
        </p:txBody>
      </p:sp>
      <p:sp>
        <p:nvSpPr>
          <p:cNvPr id="3" name="Date Placeholder 2">
            <a:extLst>
              <a:ext uri="{FF2B5EF4-FFF2-40B4-BE49-F238E27FC236}">
                <a16:creationId xmlns:a16="http://schemas.microsoft.com/office/drawing/2014/main" id="{2AE62278-7949-1813-2901-67E52393F0F3}"/>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856A95EE-F010-EFCB-64E6-CEF30C678647}"/>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1E18E10-6BB3-BAF5-566E-428AB266E8EC}"/>
              </a:ext>
            </a:extLst>
          </p:cNvPr>
          <p:cNvSpPr>
            <a:spLocks noGrp="1"/>
          </p:cNvSpPr>
          <p:nvPr>
            <p:ph type="sldNum" sz="quarter" idx="12"/>
          </p:nvPr>
        </p:nvSpPr>
        <p:spPr/>
        <p:txBody>
          <a:bodyPr/>
          <a:lstStyle/>
          <a:p>
            <a:fld id="{A49DFD55-3C28-40EF-9E31-A92D2E4017FF}" type="slidenum">
              <a:rPr lang="en-US" smtClean="0"/>
              <a:pPr/>
              <a:t>29</a:t>
            </a:fld>
            <a:endParaRPr lang="en-US" dirty="0"/>
          </a:p>
        </p:txBody>
      </p:sp>
      <p:sp>
        <p:nvSpPr>
          <p:cNvPr id="10" name="TextBox 9">
            <a:extLst>
              <a:ext uri="{FF2B5EF4-FFF2-40B4-BE49-F238E27FC236}">
                <a16:creationId xmlns:a16="http://schemas.microsoft.com/office/drawing/2014/main" id="{763267DF-D14D-1BB9-6AF2-8645F57C3A95}"/>
              </a:ext>
            </a:extLst>
          </p:cNvPr>
          <p:cNvSpPr txBox="1"/>
          <p:nvPr/>
        </p:nvSpPr>
        <p:spPr>
          <a:xfrm>
            <a:off x="1026942" y="1229023"/>
            <a:ext cx="8178603" cy="3416320"/>
          </a:xfrm>
          <a:prstGeom prst="rect">
            <a:avLst/>
          </a:prstGeom>
          <a:noFill/>
        </p:spPr>
        <p:txBody>
          <a:bodyPr wrap="square">
            <a:spAutoFit/>
          </a:bodyPr>
          <a:lstStyle/>
          <a:p>
            <a:pPr marL="285750" indent="-285750">
              <a:buFont typeface="Arial" panose="020B0604020202020204" pitchFamily="34" charset="0"/>
              <a:buChar char="•"/>
            </a:pPr>
            <a:r>
              <a:rPr lang="en-US" dirty="0">
                <a:hlinkClick r:id="rId2"/>
              </a:rPr>
              <a:t>https://databricks-prod-cloudfront.cloud.databricks.com/public/4027ec902e239c93eaaa8714f173bcfc/4954928053318020/1058911316420443/167703932442645/latest.html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https://unacademy.com/content/jee/study-material/mathematics/symmetrical-distribution/</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rPr>
              <a:t>https://www.semutual.nb.ca/news/insurance-fraud/</a:t>
            </a: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59526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6096000" y="434294"/>
            <a:ext cx="5223718" cy="712682"/>
          </a:xfrm>
        </p:spPr>
        <p:txBody>
          <a:bodyPr>
            <a:normAutofit fontScale="90000"/>
          </a:bodyPr>
          <a:lstStyle/>
          <a:p>
            <a:br>
              <a:rPr lang="en-US" dirty="0"/>
            </a:br>
            <a:endParaRPr lang="en-US" dirty="0"/>
          </a:p>
        </p:txBody>
      </p:sp>
      <p:sp>
        <p:nvSpPr>
          <p:cNvPr id="11" name="Text Placeholder 2">
            <a:extLst>
              <a:ext uri="{FF2B5EF4-FFF2-40B4-BE49-F238E27FC236}">
                <a16:creationId xmlns:a16="http://schemas.microsoft.com/office/drawing/2014/main" id="{6F5A5B33-D35C-0A29-B9F1-D484EE5E4B49}"/>
              </a:ext>
            </a:extLst>
          </p:cNvPr>
          <p:cNvSpPr txBox="1">
            <a:spLocks/>
          </p:cNvSpPr>
          <p:nvPr/>
        </p:nvSpPr>
        <p:spPr>
          <a:xfrm>
            <a:off x="6096000" y="989046"/>
            <a:ext cx="5111750" cy="429872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dirty="0">
                <a:solidFill>
                  <a:schemeClr val="tx1"/>
                </a:solidFill>
              </a:rPr>
              <a:t>The number of accidents are increasing as compared to past years.</a:t>
            </a:r>
          </a:p>
          <a:p>
            <a:pPr algn="just">
              <a:lnSpc>
                <a:spcPct val="100000"/>
              </a:lnSpc>
              <a:spcBef>
                <a:spcPts val="0"/>
              </a:spcBef>
            </a:pPr>
            <a:r>
              <a:rPr lang="en-US" sz="1100" dirty="0">
                <a:solidFill>
                  <a:schemeClr val="tx1"/>
                </a:solidFill>
              </a:rPr>
              <a:t>SOURCE: United States Department of Transportation</a:t>
            </a:r>
          </a:p>
          <a:p>
            <a:pPr algn="just">
              <a:lnSpc>
                <a:spcPct val="100000"/>
              </a:lnSpc>
              <a:spcBef>
                <a:spcPts val="0"/>
              </a:spcBef>
            </a:pPr>
            <a:r>
              <a:rPr lang="en-US" sz="1100" dirty="0">
                <a:solidFill>
                  <a:schemeClr val="tx1"/>
                </a:solidFill>
                <a:hlinkClick r:id="rId4"/>
              </a:rPr>
              <a:t>https://www.nhtsa.gov/press-releases/early-estimates-first-quarter-2022</a:t>
            </a:r>
            <a:endParaRPr lang="en-US" dirty="0">
              <a:solidFill>
                <a:schemeClr val="tx1"/>
              </a:solidFill>
            </a:endParaRPr>
          </a:p>
          <a:p>
            <a:pPr algn="just"/>
            <a:r>
              <a:rPr lang="en-US" dirty="0">
                <a:solidFill>
                  <a:schemeClr val="tx1"/>
                </a:solidFill>
              </a:rPr>
              <a:t>The increasing ratio of accidents often result in larger claim amounts, which impacts profit for insurance companies as insurance companies make their primary income by charging premiums to customers for insurance coverage.</a:t>
            </a:r>
          </a:p>
          <a:p>
            <a:pPr algn="just"/>
            <a:r>
              <a:rPr lang="en-US" dirty="0">
                <a:solidFill>
                  <a:schemeClr val="tx1"/>
                </a:solidFill>
              </a:rPr>
              <a:t>Ultimately, insurance companies ensure the premiums are greater than any future claims to make profits (known as underwriting profit). This motivated us to help insurance companies with an analysis model which will help them revise their policies and premiums to maximize their profit. </a:t>
            </a:r>
          </a:p>
          <a:p>
            <a:pPr algn="just"/>
            <a:r>
              <a:rPr lang="en-US" sz="1200" dirty="0">
                <a:solidFill>
                  <a:schemeClr val="tx1"/>
                </a:solidFill>
                <a:hlinkClick r:id="rId5"/>
              </a:rPr>
              <a:t>https://www.fe.training/free-resources/fig/how-do-insurance-companies-make-money/</a:t>
            </a:r>
            <a:endParaRPr lang="en-US" sz="1200" dirty="0">
              <a:solidFill>
                <a:schemeClr val="tx1"/>
              </a:solidFill>
            </a:endParaRPr>
          </a:p>
        </p:txBody>
      </p:sp>
      <p:sp>
        <p:nvSpPr>
          <p:cNvPr id="4" name="TextBox 3">
            <a:extLst>
              <a:ext uri="{FF2B5EF4-FFF2-40B4-BE49-F238E27FC236}">
                <a16:creationId xmlns:a16="http://schemas.microsoft.com/office/drawing/2014/main" id="{0F079C3F-E802-6F82-2262-2442D2FA95B7}"/>
              </a:ext>
            </a:extLst>
          </p:cNvPr>
          <p:cNvSpPr txBox="1"/>
          <p:nvPr/>
        </p:nvSpPr>
        <p:spPr>
          <a:xfrm>
            <a:off x="1507067" y="2390802"/>
            <a:ext cx="3072103" cy="1200329"/>
          </a:xfrm>
          <a:prstGeom prst="rect">
            <a:avLst/>
          </a:prstGeom>
          <a:noFill/>
        </p:spPr>
        <p:txBody>
          <a:bodyPr wrap="square">
            <a:spAutoFit/>
          </a:bodyPr>
          <a:lstStyle/>
          <a:p>
            <a:r>
              <a:rPr lang="en-US" sz="3600" b="1" dirty="0"/>
              <a:t>Background/Motivation</a:t>
            </a:r>
            <a:endParaRPr lang="en-CA" sz="3600" b="1" dirty="0"/>
          </a:p>
        </p:txBody>
      </p:sp>
      <p:pic>
        <p:nvPicPr>
          <p:cNvPr id="40" name="Audio 39">
            <a:hlinkClick r:id="" action="ppaction://media"/>
            <a:extLst>
              <a:ext uri="{FF2B5EF4-FFF2-40B4-BE49-F238E27FC236}">
                <a16:creationId xmlns:a16="http://schemas.microsoft.com/office/drawing/2014/main" id="{04C4B941-3836-8B3B-CD76-DE2B382E15F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744379741"/>
      </p:ext>
    </p:extLst>
  </p:cSld>
  <p:clrMapOvr>
    <a:masterClrMapping/>
  </p:clrMapOvr>
  <mc:AlternateContent xmlns:mc="http://schemas.openxmlformats.org/markup-compatibility/2006" xmlns:p14="http://schemas.microsoft.com/office/powerpoint/2010/main">
    <mc:Choice Requires="p14">
      <p:transition spd="slow" p14:dur="2000" advTm="49815"/>
    </mc:Choice>
    <mc:Fallback xmlns="">
      <p:transition spd="slow" advTm="49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29775" y="895518"/>
            <a:ext cx="5858004" cy="1204912"/>
          </a:xfrm>
        </p:spPr>
        <p:txBody>
          <a:bodyPr>
            <a:normAutofit/>
          </a:bodyPr>
          <a:lstStyle/>
          <a:p>
            <a:r>
              <a:rPr lang="en-US" dirty="0"/>
              <a:t>Problem Statement</a:t>
            </a:r>
            <a:br>
              <a:rPr lang="en-US" dirty="0"/>
            </a:br>
            <a:endParaRPr lang="en-US"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180649" y="1922936"/>
            <a:ext cx="6132850" cy="3437090"/>
          </a:xfrm>
        </p:spPr>
        <p:txBody>
          <a:bodyPr>
            <a:noAutofit/>
          </a:bodyPr>
          <a:lstStyle/>
          <a:p>
            <a:pPr marL="285750" indent="-285750" algn="just">
              <a:buFont typeface="Arial" panose="020B0604020202020204" pitchFamily="34" charset="0"/>
              <a:buChar char="•"/>
            </a:pPr>
            <a:endParaRPr lang="en-US" sz="1600" dirty="0">
              <a:latin typeface="+mj-lt"/>
            </a:endParaRPr>
          </a:p>
          <a:p>
            <a:pPr marL="285750" indent="-285750" algn="just">
              <a:buFont typeface="Arial" panose="020B0604020202020204" pitchFamily="34" charset="0"/>
              <a:buChar char="•"/>
            </a:pPr>
            <a:endParaRPr lang="en-US" sz="1600" dirty="0">
              <a:latin typeface="+mj-lt"/>
            </a:endParaRPr>
          </a:p>
          <a:p>
            <a:pPr marL="285750" indent="-285750" algn="just">
              <a:buFont typeface="Arial" panose="020B0604020202020204" pitchFamily="34" charset="0"/>
              <a:buChar char="•"/>
            </a:pPr>
            <a:r>
              <a:rPr lang="en-US" sz="1600" dirty="0">
                <a:latin typeface="+mj-lt"/>
              </a:rPr>
              <a:t>The amount of insurance claims and frauds directly influence the profit margin. While this is an established base, the problem here is understanding and finding insights from huge data easily and efficiently that will help insurance companies make improvement to direct the sales and business path. Our analysis will facilitate the same.</a:t>
            </a:r>
          </a:p>
          <a:p>
            <a:pPr marL="285750" indent="-285750" algn="just">
              <a:buFont typeface="Arial" panose="020B0604020202020204" pitchFamily="34" charset="0"/>
              <a:buChar char="•"/>
            </a:pPr>
            <a:endParaRPr lang="en-US" sz="1600" dirty="0">
              <a:latin typeface="+mj-lt"/>
            </a:endParaRPr>
          </a:p>
          <a:p>
            <a:pPr algn="just"/>
            <a:r>
              <a:rPr lang="en-US" sz="1600" dirty="0">
                <a:latin typeface="+mj-lt"/>
              </a:rPr>
              <a:t>     </a:t>
            </a:r>
            <a:r>
              <a:rPr lang="en-US" sz="1200" dirty="0">
                <a:latin typeface="+mj-lt"/>
              </a:rPr>
              <a:t>SOURCE:</a:t>
            </a:r>
            <a:r>
              <a:rPr lang="en-US" sz="1100" dirty="0">
                <a:latin typeface="+mj-lt"/>
              </a:rPr>
              <a:t>	</a:t>
            </a:r>
            <a:r>
              <a:rPr lang="en-US" sz="1100" dirty="0">
                <a:latin typeface="+mj-lt"/>
                <a:hlinkClick r:id="rId4"/>
              </a:rPr>
              <a:t>https://www.semutual.nb.ca/news/insurance-fraud/</a:t>
            </a:r>
            <a:endParaRPr lang="en-US" sz="1600" dirty="0">
              <a:latin typeface="+mj-lt"/>
            </a:endParaRPr>
          </a:p>
        </p:txBody>
      </p:sp>
      <p:pic>
        <p:nvPicPr>
          <p:cNvPr id="14" name="Audio 13">
            <a:hlinkClick r:id="" action="ppaction://media"/>
            <a:extLst>
              <a:ext uri="{FF2B5EF4-FFF2-40B4-BE49-F238E27FC236}">
                <a16:creationId xmlns:a16="http://schemas.microsoft.com/office/drawing/2014/main" id="{2CB83226-9F20-79EB-34C5-CB47503B036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71516367"/>
      </p:ext>
    </p:extLst>
  </p:cSld>
  <p:clrMapOvr>
    <a:masterClrMapping/>
  </p:clrMapOvr>
  <mc:AlternateContent xmlns:mc="http://schemas.openxmlformats.org/markup-compatibility/2006" xmlns:p14="http://schemas.microsoft.com/office/powerpoint/2010/main">
    <mc:Choice Requires="p14">
      <p:transition spd="slow" p14:dur="2000" advTm="38230"/>
    </mc:Choice>
    <mc:Fallback xmlns="">
      <p:transition spd="slow" advTm="38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659207" y="965978"/>
            <a:ext cx="4179570" cy="691962"/>
          </a:xfrm>
        </p:spPr>
        <p:txBody>
          <a:bodyPr/>
          <a:lstStyle/>
          <a:p>
            <a:r>
              <a:rPr lang="en-US" dirty="0"/>
              <a:t>Proposal</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742792" y="2423298"/>
            <a:ext cx="4671915" cy="2523352"/>
          </a:xfrm>
        </p:spPr>
        <p:txBody>
          <a:bodyPr>
            <a:normAutofit/>
          </a:bodyPr>
          <a:lstStyle/>
          <a:p>
            <a:pPr algn="just"/>
            <a:endParaRPr lang="en-US" dirty="0">
              <a:latin typeface="+mj-lt"/>
            </a:endParaRPr>
          </a:p>
          <a:p>
            <a:pPr algn="just"/>
            <a:r>
              <a:rPr lang="en-US" dirty="0">
                <a:latin typeface="+mj-lt"/>
              </a:rPr>
              <a:t>Our goal is to create analysis to recognize patterns in claim amounts and accidents  to help insurance revise their policies, which help maximize their profit margin.</a:t>
            </a:r>
          </a:p>
          <a:p>
            <a:pPr algn="just"/>
            <a:endParaRPr lang="en-US" dirty="0">
              <a:latin typeface="+mj-lt"/>
            </a:endParaRPr>
          </a:p>
        </p:txBody>
      </p:sp>
      <p:pic>
        <p:nvPicPr>
          <p:cNvPr id="11" name="Audio 10">
            <a:hlinkClick r:id="" action="ppaction://media"/>
            <a:extLst>
              <a:ext uri="{FF2B5EF4-FFF2-40B4-BE49-F238E27FC236}">
                <a16:creationId xmlns:a16="http://schemas.microsoft.com/office/drawing/2014/main" id="{960B89BE-1DEE-E185-04A1-A1E51840241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9728094"/>
      </p:ext>
    </p:extLst>
  </p:cSld>
  <p:clrMapOvr>
    <a:masterClrMapping/>
  </p:clrMapOvr>
  <mc:AlternateContent xmlns:mc="http://schemas.openxmlformats.org/markup-compatibility/2006" xmlns:p14="http://schemas.microsoft.com/office/powerpoint/2010/main">
    <mc:Choice Requires="p14">
      <p:transition spd="slow" p14:dur="2000" advTm="14017"/>
    </mc:Choice>
    <mc:Fallback xmlns="">
      <p:transition spd="slow" advTm="14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9A446-6F89-917D-174E-31C73158119A}"/>
              </a:ext>
            </a:extLst>
          </p:cNvPr>
          <p:cNvSpPr>
            <a:spLocks noGrp="1"/>
          </p:cNvSpPr>
          <p:nvPr>
            <p:ph type="title"/>
          </p:nvPr>
        </p:nvSpPr>
        <p:spPr>
          <a:xfrm>
            <a:off x="5432861" y="1219569"/>
            <a:ext cx="4191843" cy="791450"/>
          </a:xfrm>
        </p:spPr>
        <p:txBody>
          <a:bodyPr>
            <a:normAutofit/>
          </a:bodyPr>
          <a:lstStyle/>
          <a:p>
            <a:r>
              <a:rPr lang="en-CA" dirty="0"/>
              <a:t>Analysis Questions:</a:t>
            </a:r>
          </a:p>
        </p:txBody>
      </p:sp>
      <p:sp>
        <p:nvSpPr>
          <p:cNvPr id="3" name="Subtitle 2">
            <a:extLst>
              <a:ext uri="{FF2B5EF4-FFF2-40B4-BE49-F238E27FC236}">
                <a16:creationId xmlns:a16="http://schemas.microsoft.com/office/drawing/2014/main" id="{A89573A6-3996-C615-C26B-EACE6735237B}"/>
              </a:ext>
            </a:extLst>
          </p:cNvPr>
          <p:cNvSpPr>
            <a:spLocks noGrp="1"/>
          </p:cNvSpPr>
          <p:nvPr>
            <p:ph type="subTitle" idx="1"/>
          </p:nvPr>
        </p:nvSpPr>
        <p:spPr>
          <a:xfrm>
            <a:off x="4558794" y="2702514"/>
            <a:ext cx="6715887" cy="1782147"/>
          </a:xfrm>
        </p:spPr>
        <p:txBody>
          <a:bodyPr>
            <a:normAutofit/>
          </a:bodyPr>
          <a:lstStyle/>
          <a:p>
            <a:pPr marL="285750" indent="-285750">
              <a:buFont typeface="Arial" panose="020B0604020202020204" pitchFamily="34" charset="0"/>
              <a:buChar char="•"/>
            </a:pPr>
            <a:r>
              <a:rPr lang="en-CA" sz="1600" dirty="0">
                <a:solidFill>
                  <a:schemeClr val="tx1"/>
                </a:solidFill>
                <a:latin typeface="Calibri" panose="020F0502020204030204" pitchFamily="34" charset="0"/>
                <a:cs typeface="Calibri" panose="020F0502020204030204" pitchFamily="34" charset="0"/>
              </a:rPr>
              <a:t>Analyze which states have higher accidents?</a:t>
            </a:r>
          </a:p>
          <a:p>
            <a:pPr marL="285750" indent="-285750">
              <a:buFont typeface="Arial" panose="020B0604020202020204" pitchFamily="34" charset="0"/>
              <a:buChar char="•"/>
            </a:pPr>
            <a:r>
              <a:rPr lang="en-CA" dirty="0">
                <a:solidFill>
                  <a:schemeClr val="tx1"/>
                </a:solidFill>
                <a:latin typeface="Calibri" panose="020F0502020204030204" pitchFamily="34" charset="0"/>
                <a:cs typeface="Calibri" panose="020F0502020204030204" pitchFamily="34" charset="0"/>
              </a:rPr>
              <a:t>Which severity class had a greater number of incidents? Also analyze which gender is higher for each one.</a:t>
            </a:r>
          </a:p>
          <a:p>
            <a:pPr marL="285750" indent="-285750">
              <a:buFont typeface="Arial" panose="020B0604020202020204" pitchFamily="34" charset="0"/>
              <a:buChar char="•"/>
            </a:pPr>
            <a:r>
              <a:rPr lang="en-CA" dirty="0">
                <a:solidFill>
                  <a:schemeClr val="tx1"/>
                </a:solidFill>
                <a:latin typeface="Calibri" panose="020F0502020204030204" pitchFamily="34" charset="0"/>
                <a:cs typeface="Calibri" panose="020F0502020204030204" pitchFamily="34" charset="0"/>
              </a:rPr>
              <a:t>After an accident which authorities were contacted?</a:t>
            </a:r>
          </a:p>
          <a:p>
            <a:pPr marL="285750" indent="-285750">
              <a:buFont typeface="Arial" panose="020B0604020202020204" pitchFamily="34" charset="0"/>
              <a:buChar char="•"/>
            </a:pPr>
            <a:r>
              <a:rPr lang="en-CA" sz="1600" dirty="0">
                <a:solidFill>
                  <a:schemeClr val="tx1"/>
                </a:solidFill>
                <a:latin typeface="Calibri" panose="020F0502020204030204" pitchFamily="34" charset="0"/>
                <a:cs typeface="Calibri" panose="020F0502020204030204" pitchFamily="34" charset="0"/>
              </a:rPr>
              <a:t>Analy</a:t>
            </a:r>
            <a:r>
              <a:rPr lang="en-CA" dirty="0">
                <a:solidFill>
                  <a:schemeClr val="tx1"/>
                </a:solidFill>
                <a:latin typeface="Calibri" panose="020F0502020204030204" pitchFamily="34" charset="0"/>
                <a:cs typeface="Calibri" panose="020F0502020204030204" pitchFamily="34" charset="0"/>
              </a:rPr>
              <a:t>se for both gender premium amount and total claim amount.</a:t>
            </a:r>
            <a:endParaRPr lang="en-US" sz="1600" dirty="0">
              <a:solidFill>
                <a:schemeClr val="tx1"/>
              </a:solidFill>
              <a:latin typeface="Calibri" panose="020F0502020204030204" pitchFamily="34" charset="0"/>
              <a:cs typeface="Calibri" panose="020F0502020204030204" pitchFamily="34" charset="0"/>
            </a:endParaRPr>
          </a:p>
        </p:txBody>
      </p:sp>
      <p:pic>
        <p:nvPicPr>
          <p:cNvPr id="11" name="Audio 10">
            <a:hlinkClick r:id="" action="ppaction://media"/>
            <a:extLst>
              <a:ext uri="{FF2B5EF4-FFF2-40B4-BE49-F238E27FC236}">
                <a16:creationId xmlns:a16="http://schemas.microsoft.com/office/drawing/2014/main" id="{5CFE4997-EABA-1422-4D76-CDFD55D9168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70148065"/>
      </p:ext>
    </p:extLst>
  </p:cSld>
  <p:clrMapOvr>
    <a:masterClrMapping/>
  </p:clrMapOvr>
  <mc:AlternateContent xmlns:mc="http://schemas.openxmlformats.org/markup-compatibility/2006" xmlns:p14="http://schemas.microsoft.com/office/powerpoint/2010/main">
    <mc:Choice Requires="p14">
      <p:transition spd="slow" p14:dur="2000" advTm="53485"/>
    </mc:Choice>
    <mc:Fallback xmlns="">
      <p:transition spd="slow" advTm="53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3FFF-055F-250B-1B0C-F746CDBB8D8F}"/>
              </a:ext>
            </a:extLst>
          </p:cNvPr>
          <p:cNvSpPr>
            <a:spLocks noGrp="1"/>
          </p:cNvSpPr>
          <p:nvPr>
            <p:ph type="ctrTitle"/>
          </p:nvPr>
        </p:nvSpPr>
        <p:spPr/>
        <p:txBody>
          <a:bodyPr/>
          <a:lstStyle/>
          <a:p>
            <a:r>
              <a:rPr lang="en-CA" dirty="0"/>
              <a:t>Data Description</a:t>
            </a:r>
          </a:p>
        </p:txBody>
      </p:sp>
      <p:pic>
        <p:nvPicPr>
          <p:cNvPr id="10" name="Audio 9">
            <a:hlinkClick r:id="" action="ppaction://media"/>
            <a:extLst>
              <a:ext uri="{FF2B5EF4-FFF2-40B4-BE49-F238E27FC236}">
                <a16:creationId xmlns:a16="http://schemas.microsoft.com/office/drawing/2014/main" id="{909A9DDC-7D9B-E00B-C4F9-36B1F423676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54642344"/>
      </p:ext>
    </p:extLst>
  </p:cSld>
  <p:clrMapOvr>
    <a:masterClrMapping/>
  </p:clrMapOvr>
  <mc:AlternateContent xmlns:mc="http://schemas.openxmlformats.org/markup-compatibility/2006" xmlns:p14="http://schemas.microsoft.com/office/powerpoint/2010/main">
    <mc:Choice Requires="p14">
      <p:transition spd="slow" p14:dur="2000" advTm="1183"/>
    </mc:Choice>
    <mc:Fallback xmlns="">
      <p:transition spd="slow" advTm="1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43939-325A-CBCC-997F-FF002F837B41}"/>
              </a:ext>
            </a:extLst>
          </p:cNvPr>
          <p:cNvSpPr>
            <a:spLocks noGrp="1"/>
          </p:cNvSpPr>
          <p:nvPr>
            <p:ph type="title"/>
          </p:nvPr>
        </p:nvSpPr>
        <p:spPr>
          <a:xfrm>
            <a:off x="1110715" y="0"/>
            <a:ext cx="8421688" cy="767942"/>
          </a:xfrm>
        </p:spPr>
        <p:txBody>
          <a:bodyPr>
            <a:normAutofit fontScale="90000"/>
          </a:bodyPr>
          <a:lstStyle/>
          <a:p>
            <a:br>
              <a:rPr lang="en-US" dirty="0"/>
            </a:br>
            <a:r>
              <a:rPr lang="en-US" dirty="0"/>
              <a:t>Dataset Description</a:t>
            </a:r>
            <a:br>
              <a:rPr lang="en-US" dirty="0"/>
            </a:br>
            <a:endParaRPr lang="en-CA" dirty="0"/>
          </a:p>
        </p:txBody>
      </p:sp>
      <p:sp>
        <p:nvSpPr>
          <p:cNvPr id="15" name="Date Placeholder 14">
            <a:extLst>
              <a:ext uri="{FF2B5EF4-FFF2-40B4-BE49-F238E27FC236}">
                <a16:creationId xmlns:a16="http://schemas.microsoft.com/office/drawing/2014/main" id="{02F253D4-13C0-D6BF-EC64-C3BAF6E6BFE5}"/>
              </a:ext>
            </a:extLst>
          </p:cNvPr>
          <p:cNvSpPr>
            <a:spLocks noGrp="1"/>
          </p:cNvSpPr>
          <p:nvPr>
            <p:ph type="dt" sz="half" idx="10"/>
          </p:nvPr>
        </p:nvSpPr>
        <p:spPr/>
        <p:txBody>
          <a:bodyPr/>
          <a:lstStyle/>
          <a:p>
            <a:r>
              <a:rPr lang="en-US"/>
              <a:t>20XX</a:t>
            </a:r>
            <a:endParaRPr lang="en-US" dirty="0"/>
          </a:p>
        </p:txBody>
      </p:sp>
      <p:sp>
        <p:nvSpPr>
          <p:cNvPr id="17" name="Slide Number Placeholder 16">
            <a:extLst>
              <a:ext uri="{FF2B5EF4-FFF2-40B4-BE49-F238E27FC236}">
                <a16:creationId xmlns:a16="http://schemas.microsoft.com/office/drawing/2014/main" id="{D0D4BC66-B447-7869-199E-3F9EF133E060}"/>
              </a:ext>
            </a:extLst>
          </p:cNvPr>
          <p:cNvSpPr>
            <a:spLocks noGrp="1"/>
          </p:cNvSpPr>
          <p:nvPr>
            <p:ph type="sldNum" sz="quarter" idx="12"/>
          </p:nvPr>
        </p:nvSpPr>
        <p:spPr/>
        <p:txBody>
          <a:bodyPr/>
          <a:lstStyle/>
          <a:p>
            <a:fld id="{A49DFD55-3C28-40EF-9E31-A92D2E4017FF}" type="slidenum">
              <a:rPr lang="en-US" smtClean="0"/>
              <a:pPr/>
              <a:t>8</a:t>
            </a:fld>
            <a:endParaRPr lang="en-US" dirty="0"/>
          </a:p>
        </p:txBody>
      </p:sp>
      <p:graphicFrame>
        <p:nvGraphicFramePr>
          <p:cNvPr id="18" name="Table 4">
            <a:extLst>
              <a:ext uri="{FF2B5EF4-FFF2-40B4-BE49-F238E27FC236}">
                <a16:creationId xmlns:a16="http://schemas.microsoft.com/office/drawing/2014/main" id="{8BCE109F-7F7A-C673-3A5B-81CF80B69247}"/>
              </a:ext>
            </a:extLst>
          </p:cNvPr>
          <p:cNvGraphicFramePr>
            <a:graphicFrameLocks noGrp="1"/>
          </p:cNvGraphicFramePr>
          <p:nvPr>
            <p:extLst>
              <p:ext uri="{D42A27DB-BD31-4B8C-83A1-F6EECF244321}">
                <p14:modId xmlns:p14="http://schemas.microsoft.com/office/powerpoint/2010/main" val="1210735907"/>
              </p:ext>
            </p:extLst>
          </p:nvPr>
        </p:nvGraphicFramePr>
        <p:xfrm>
          <a:off x="1365928" y="2323383"/>
          <a:ext cx="1687743" cy="3936518"/>
        </p:xfrm>
        <a:graphic>
          <a:graphicData uri="http://schemas.openxmlformats.org/drawingml/2006/table">
            <a:tbl>
              <a:tblPr firstRow="1" bandRow="1">
                <a:tableStyleId>{5C22544A-7EE6-4342-B048-85BDC9FD1C3A}</a:tableStyleId>
              </a:tblPr>
              <a:tblGrid>
                <a:gridCol w="1687743">
                  <a:extLst>
                    <a:ext uri="{9D8B030D-6E8A-4147-A177-3AD203B41FA5}">
                      <a16:colId xmlns:a16="http://schemas.microsoft.com/office/drawing/2014/main" val="552549080"/>
                    </a:ext>
                  </a:extLst>
                </a:gridCol>
              </a:tblGrid>
              <a:tr h="344166">
                <a:tc>
                  <a:txBody>
                    <a:bodyPr/>
                    <a:lstStyle/>
                    <a:p>
                      <a:r>
                        <a:rPr lang="en-IN" sz="1400" b="1" dirty="0">
                          <a:solidFill>
                            <a:schemeClr val="tx1"/>
                          </a:solidFill>
                        </a:rPr>
                        <a:t>Categorical Variables</a:t>
                      </a:r>
                    </a:p>
                  </a:txBody>
                  <a:tcPr/>
                </a:tc>
                <a:extLst>
                  <a:ext uri="{0D108BD9-81ED-4DB2-BD59-A6C34878D82A}">
                    <a16:rowId xmlns:a16="http://schemas.microsoft.com/office/drawing/2014/main" val="4013503343"/>
                  </a:ext>
                </a:extLst>
              </a:tr>
              <a:tr h="3441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err="1"/>
                        <a:t>policy_bind_date</a:t>
                      </a:r>
                      <a:endParaRPr lang="en-IN" sz="1400" dirty="0"/>
                    </a:p>
                  </a:txBody>
                  <a:tcPr/>
                </a:tc>
                <a:extLst>
                  <a:ext uri="{0D108BD9-81ED-4DB2-BD59-A6C34878D82A}">
                    <a16:rowId xmlns:a16="http://schemas.microsoft.com/office/drawing/2014/main" val="4040160682"/>
                  </a:ext>
                </a:extLst>
              </a:tr>
              <a:tr h="344166">
                <a:tc>
                  <a:txBody>
                    <a:bodyPr/>
                    <a:lstStyle/>
                    <a:p>
                      <a:r>
                        <a:rPr lang="en-IN" sz="1400" dirty="0" err="1"/>
                        <a:t>policy_state</a:t>
                      </a:r>
                      <a:endParaRPr lang="en-IN" sz="1400" dirty="0"/>
                    </a:p>
                  </a:txBody>
                  <a:tcPr/>
                </a:tc>
                <a:extLst>
                  <a:ext uri="{0D108BD9-81ED-4DB2-BD59-A6C34878D82A}">
                    <a16:rowId xmlns:a16="http://schemas.microsoft.com/office/drawing/2014/main" val="3300757899"/>
                  </a:ext>
                </a:extLst>
              </a:tr>
              <a:tr h="344166">
                <a:tc>
                  <a:txBody>
                    <a:bodyPr/>
                    <a:lstStyle/>
                    <a:p>
                      <a:r>
                        <a:rPr lang="en-IN" sz="1400" dirty="0" err="1"/>
                        <a:t>policy_csl</a:t>
                      </a:r>
                      <a:endParaRPr lang="en-IN" sz="1400" dirty="0"/>
                    </a:p>
                  </a:txBody>
                  <a:tcPr/>
                </a:tc>
                <a:extLst>
                  <a:ext uri="{0D108BD9-81ED-4DB2-BD59-A6C34878D82A}">
                    <a16:rowId xmlns:a16="http://schemas.microsoft.com/office/drawing/2014/main" val="4110352423"/>
                  </a:ext>
                </a:extLst>
              </a:tr>
              <a:tr h="344166">
                <a:tc>
                  <a:txBody>
                    <a:bodyPr/>
                    <a:lstStyle/>
                    <a:p>
                      <a:r>
                        <a:rPr lang="en-IN" sz="1400" dirty="0" err="1"/>
                        <a:t>insured_sex</a:t>
                      </a:r>
                      <a:endParaRPr lang="en-IN" sz="1400" dirty="0"/>
                    </a:p>
                  </a:txBody>
                  <a:tcPr/>
                </a:tc>
                <a:extLst>
                  <a:ext uri="{0D108BD9-81ED-4DB2-BD59-A6C34878D82A}">
                    <a16:rowId xmlns:a16="http://schemas.microsoft.com/office/drawing/2014/main" val="2420843047"/>
                  </a:ext>
                </a:extLst>
              </a:tr>
              <a:tr h="491036">
                <a:tc>
                  <a:txBody>
                    <a:bodyPr/>
                    <a:lstStyle/>
                    <a:p>
                      <a:r>
                        <a:rPr lang="en-IN" sz="1400" dirty="0" err="1"/>
                        <a:t>insured_education_level</a:t>
                      </a:r>
                      <a:endParaRPr lang="en-IN" sz="1400" dirty="0"/>
                    </a:p>
                  </a:txBody>
                  <a:tcPr/>
                </a:tc>
                <a:extLst>
                  <a:ext uri="{0D108BD9-81ED-4DB2-BD59-A6C34878D82A}">
                    <a16:rowId xmlns:a16="http://schemas.microsoft.com/office/drawing/2014/main" val="2603383551"/>
                  </a:ext>
                </a:extLst>
              </a:tr>
              <a:tr h="344166">
                <a:tc>
                  <a:txBody>
                    <a:bodyPr/>
                    <a:lstStyle/>
                    <a:p>
                      <a:r>
                        <a:rPr lang="en-IN" sz="1400" dirty="0" err="1"/>
                        <a:t>insured_occupation</a:t>
                      </a:r>
                      <a:endParaRPr lang="en-IN" sz="1400" dirty="0"/>
                    </a:p>
                  </a:txBody>
                  <a:tcPr/>
                </a:tc>
                <a:extLst>
                  <a:ext uri="{0D108BD9-81ED-4DB2-BD59-A6C34878D82A}">
                    <a16:rowId xmlns:a16="http://schemas.microsoft.com/office/drawing/2014/main" val="713412719"/>
                  </a:ext>
                </a:extLst>
              </a:tr>
              <a:tr h="344166">
                <a:tc>
                  <a:txBody>
                    <a:bodyPr/>
                    <a:lstStyle/>
                    <a:p>
                      <a:r>
                        <a:rPr lang="en-IN" sz="1400" dirty="0" err="1"/>
                        <a:t>insured_hobbies</a:t>
                      </a:r>
                      <a:endParaRPr lang="en-IN" sz="1400" dirty="0"/>
                    </a:p>
                  </a:txBody>
                  <a:tcPr/>
                </a:tc>
                <a:extLst>
                  <a:ext uri="{0D108BD9-81ED-4DB2-BD59-A6C34878D82A}">
                    <a16:rowId xmlns:a16="http://schemas.microsoft.com/office/drawing/2014/main" val="2365366182"/>
                  </a:ext>
                </a:extLst>
              </a:tr>
              <a:tr h="491036">
                <a:tc>
                  <a:txBody>
                    <a:bodyPr/>
                    <a:lstStyle/>
                    <a:p>
                      <a:r>
                        <a:rPr lang="en-IN" sz="1400" dirty="0" err="1"/>
                        <a:t>insuredrelationship</a:t>
                      </a:r>
                      <a:endParaRPr lang="en-IN" sz="1400" dirty="0"/>
                    </a:p>
                  </a:txBody>
                  <a:tcPr/>
                </a:tc>
                <a:extLst>
                  <a:ext uri="{0D108BD9-81ED-4DB2-BD59-A6C34878D82A}">
                    <a16:rowId xmlns:a16="http://schemas.microsoft.com/office/drawing/2014/main" val="3054708365"/>
                  </a:ext>
                </a:extLst>
              </a:tr>
              <a:tr h="344166">
                <a:tc>
                  <a:txBody>
                    <a:bodyPr/>
                    <a:lstStyle/>
                    <a:p>
                      <a:r>
                        <a:rPr lang="en-IN" sz="1400" dirty="0" err="1"/>
                        <a:t>incident_type</a:t>
                      </a:r>
                      <a:endParaRPr lang="en-IN" sz="1400" dirty="0"/>
                    </a:p>
                  </a:txBody>
                  <a:tcPr/>
                </a:tc>
                <a:extLst>
                  <a:ext uri="{0D108BD9-81ED-4DB2-BD59-A6C34878D82A}">
                    <a16:rowId xmlns:a16="http://schemas.microsoft.com/office/drawing/2014/main" val="1731329443"/>
                  </a:ext>
                </a:extLst>
              </a:tr>
            </a:tbl>
          </a:graphicData>
        </a:graphic>
      </p:graphicFrame>
      <p:sp>
        <p:nvSpPr>
          <p:cNvPr id="19" name="Thought Bubble: Cloud 18">
            <a:extLst>
              <a:ext uri="{FF2B5EF4-FFF2-40B4-BE49-F238E27FC236}">
                <a16:creationId xmlns:a16="http://schemas.microsoft.com/office/drawing/2014/main" id="{8BA039BD-FF6A-A81F-4E7F-671A3BECC0CF}"/>
              </a:ext>
            </a:extLst>
          </p:cNvPr>
          <p:cNvSpPr/>
          <p:nvPr/>
        </p:nvSpPr>
        <p:spPr>
          <a:xfrm>
            <a:off x="4214188" y="689878"/>
            <a:ext cx="2503853" cy="1325564"/>
          </a:xfrm>
          <a:prstGeom prst="cloudCallout">
            <a:avLst>
              <a:gd name="adj1" fmla="val -9053"/>
              <a:gd name="adj2" fmla="val 489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0000"/>
                </a:solidFill>
              </a:rPr>
              <a:t>     </a:t>
            </a:r>
            <a:r>
              <a:rPr lang="en-IN" dirty="0">
                <a:solidFill>
                  <a:schemeClr val="tx1"/>
                </a:solidFill>
              </a:rPr>
              <a:t>Auto-Insurance</a:t>
            </a:r>
          </a:p>
        </p:txBody>
      </p:sp>
      <p:graphicFrame>
        <p:nvGraphicFramePr>
          <p:cNvPr id="20" name="Table 19">
            <a:extLst>
              <a:ext uri="{FF2B5EF4-FFF2-40B4-BE49-F238E27FC236}">
                <a16:creationId xmlns:a16="http://schemas.microsoft.com/office/drawing/2014/main" id="{53A6EBB5-BCA9-376F-2863-BD2041618908}"/>
              </a:ext>
            </a:extLst>
          </p:cNvPr>
          <p:cNvGraphicFramePr>
            <a:graphicFrameLocks noGrp="1"/>
          </p:cNvGraphicFramePr>
          <p:nvPr>
            <p:extLst>
              <p:ext uri="{D42A27DB-BD31-4B8C-83A1-F6EECF244321}">
                <p14:modId xmlns:p14="http://schemas.microsoft.com/office/powerpoint/2010/main" val="55005863"/>
              </p:ext>
            </p:extLst>
          </p:nvPr>
        </p:nvGraphicFramePr>
        <p:xfrm>
          <a:off x="8451074" y="2323382"/>
          <a:ext cx="1855433" cy="4032964"/>
        </p:xfrm>
        <a:graphic>
          <a:graphicData uri="http://schemas.openxmlformats.org/drawingml/2006/table">
            <a:tbl>
              <a:tblPr firstRow="1" bandRow="1">
                <a:tableStyleId>{5C22544A-7EE6-4342-B048-85BDC9FD1C3A}</a:tableStyleId>
              </a:tblPr>
              <a:tblGrid>
                <a:gridCol w="1855433">
                  <a:extLst>
                    <a:ext uri="{9D8B030D-6E8A-4147-A177-3AD203B41FA5}">
                      <a16:colId xmlns:a16="http://schemas.microsoft.com/office/drawing/2014/main" val="552549080"/>
                    </a:ext>
                  </a:extLst>
                </a:gridCol>
              </a:tblGrid>
              <a:tr h="399256">
                <a:tc>
                  <a:txBody>
                    <a:bodyPr/>
                    <a:lstStyle/>
                    <a:p>
                      <a:r>
                        <a:rPr lang="en-IN" sz="1400">
                          <a:solidFill>
                            <a:schemeClr val="tx1"/>
                          </a:solidFill>
                        </a:rPr>
                        <a:t>Numeric Variables</a:t>
                      </a:r>
                      <a:endParaRPr lang="en-IN" sz="1400" dirty="0">
                        <a:solidFill>
                          <a:schemeClr val="tx1"/>
                        </a:solidFill>
                      </a:endParaRPr>
                    </a:p>
                  </a:txBody>
                  <a:tcPr/>
                </a:tc>
                <a:extLst>
                  <a:ext uri="{0D108BD9-81ED-4DB2-BD59-A6C34878D82A}">
                    <a16:rowId xmlns:a16="http://schemas.microsoft.com/office/drawing/2014/main" val="4013503343"/>
                  </a:ext>
                </a:extLst>
              </a:tr>
              <a:tr h="3992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a:t>months_as_customer </a:t>
                      </a:r>
                      <a:endParaRPr lang="en-IN" sz="1400" dirty="0"/>
                    </a:p>
                  </a:txBody>
                  <a:tcPr/>
                </a:tc>
                <a:extLst>
                  <a:ext uri="{0D108BD9-81ED-4DB2-BD59-A6C34878D82A}">
                    <a16:rowId xmlns:a16="http://schemas.microsoft.com/office/drawing/2014/main" val="4040160682"/>
                  </a:ext>
                </a:extLst>
              </a:tr>
              <a:tr h="399256">
                <a:tc>
                  <a:txBody>
                    <a:bodyPr/>
                    <a:lstStyle/>
                    <a:p>
                      <a:r>
                        <a:rPr lang="en-IN" sz="1400"/>
                        <a:t>age</a:t>
                      </a:r>
                      <a:endParaRPr lang="en-IN" sz="1400" dirty="0"/>
                    </a:p>
                  </a:txBody>
                  <a:tcPr/>
                </a:tc>
                <a:extLst>
                  <a:ext uri="{0D108BD9-81ED-4DB2-BD59-A6C34878D82A}">
                    <a16:rowId xmlns:a16="http://schemas.microsoft.com/office/drawing/2014/main" val="3300757899"/>
                  </a:ext>
                </a:extLst>
              </a:tr>
              <a:tr h="399256">
                <a:tc>
                  <a:txBody>
                    <a:bodyPr/>
                    <a:lstStyle/>
                    <a:p>
                      <a:r>
                        <a:rPr lang="en-IN" sz="1400"/>
                        <a:t>policy_number</a:t>
                      </a:r>
                      <a:endParaRPr lang="en-IN" sz="1400" dirty="0"/>
                    </a:p>
                  </a:txBody>
                  <a:tcPr/>
                </a:tc>
                <a:extLst>
                  <a:ext uri="{0D108BD9-81ED-4DB2-BD59-A6C34878D82A}">
                    <a16:rowId xmlns:a16="http://schemas.microsoft.com/office/drawing/2014/main" val="4110352423"/>
                  </a:ext>
                </a:extLst>
              </a:tr>
              <a:tr h="678735">
                <a:tc>
                  <a:txBody>
                    <a:bodyPr/>
                    <a:lstStyle/>
                    <a:p>
                      <a:r>
                        <a:rPr lang="en-IN" sz="1400" dirty="0" err="1"/>
                        <a:t>policy_annual_premium</a:t>
                      </a:r>
                      <a:endParaRPr lang="en-IN" sz="1400" dirty="0"/>
                    </a:p>
                  </a:txBody>
                  <a:tcPr/>
                </a:tc>
                <a:extLst>
                  <a:ext uri="{0D108BD9-81ED-4DB2-BD59-A6C34878D82A}">
                    <a16:rowId xmlns:a16="http://schemas.microsoft.com/office/drawing/2014/main" val="2420843047"/>
                  </a:ext>
                </a:extLst>
              </a:tr>
              <a:tr h="399256">
                <a:tc>
                  <a:txBody>
                    <a:bodyPr/>
                    <a:lstStyle/>
                    <a:p>
                      <a:r>
                        <a:rPr lang="en-IN" sz="1400"/>
                        <a:t>umbrella_limit</a:t>
                      </a:r>
                      <a:endParaRPr lang="en-IN" sz="1400" dirty="0"/>
                    </a:p>
                  </a:txBody>
                  <a:tcPr/>
                </a:tc>
                <a:extLst>
                  <a:ext uri="{0D108BD9-81ED-4DB2-BD59-A6C34878D82A}">
                    <a16:rowId xmlns:a16="http://schemas.microsoft.com/office/drawing/2014/main" val="2603383551"/>
                  </a:ext>
                </a:extLst>
              </a:tr>
              <a:tr h="399256">
                <a:tc>
                  <a:txBody>
                    <a:bodyPr/>
                    <a:lstStyle/>
                    <a:p>
                      <a:r>
                        <a:rPr lang="en-IN" sz="1400"/>
                        <a:t>insured_zip</a:t>
                      </a:r>
                      <a:endParaRPr lang="en-IN" sz="1400" dirty="0"/>
                    </a:p>
                  </a:txBody>
                  <a:tcPr/>
                </a:tc>
                <a:extLst>
                  <a:ext uri="{0D108BD9-81ED-4DB2-BD59-A6C34878D82A}">
                    <a16:rowId xmlns:a16="http://schemas.microsoft.com/office/drawing/2014/main" val="713412719"/>
                  </a:ext>
                </a:extLst>
              </a:tr>
              <a:tr h="399256">
                <a:tc>
                  <a:txBody>
                    <a:bodyPr/>
                    <a:lstStyle/>
                    <a:p>
                      <a:r>
                        <a:rPr lang="en-IN" sz="1400"/>
                        <a:t>capital-gains</a:t>
                      </a:r>
                      <a:endParaRPr lang="en-IN" sz="1400" dirty="0"/>
                    </a:p>
                  </a:txBody>
                  <a:tcPr/>
                </a:tc>
                <a:extLst>
                  <a:ext uri="{0D108BD9-81ED-4DB2-BD59-A6C34878D82A}">
                    <a16:rowId xmlns:a16="http://schemas.microsoft.com/office/drawing/2014/main" val="2365366182"/>
                  </a:ext>
                </a:extLst>
              </a:tr>
              <a:tr h="559437">
                <a:tc>
                  <a:txBody>
                    <a:bodyPr/>
                    <a:lstStyle/>
                    <a:p>
                      <a:r>
                        <a:rPr lang="en-IN" sz="1400" dirty="0"/>
                        <a:t>capital-loss</a:t>
                      </a:r>
                    </a:p>
                    <a:p>
                      <a:endParaRPr lang="en-IN" sz="1400" dirty="0"/>
                    </a:p>
                  </a:txBody>
                  <a:tcPr/>
                </a:tc>
                <a:extLst>
                  <a:ext uri="{0D108BD9-81ED-4DB2-BD59-A6C34878D82A}">
                    <a16:rowId xmlns:a16="http://schemas.microsoft.com/office/drawing/2014/main" val="3054708365"/>
                  </a:ext>
                </a:extLst>
              </a:tr>
            </a:tbl>
          </a:graphicData>
        </a:graphic>
      </p:graphicFrame>
      <p:cxnSp>
        <p:nvCxnSpPr>
          <p:cNvPr id="22" name="Straight Connector 21">
            <a:extLst>
              <a:ext uri="{FF2B5EF4-FFF2-40B4-BE49-F238E27FC236}">
                <a16:creationId xmlns:a16="http://schemas.microsoft.com/office/drawing/2014/main" id="{FCC99F0E-92EE-98E5-48CC-01A90EEC3FFE}"/>
              </a:ext>
            </a:extLst>
          </p:cNvPr>
          <p:cNvCxnSpPr/>
          <p:nvPr/>
        </p:nvCxnSpPr>
        <p:spPr>
          <a:xfrm flipH="1">
            <a:off x="2752531" y="1707502"/>
            <a:ext cx="1698171" cy="6158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C75B35C-C4E8-3217-67FD-8402953CA00A}"/>
              </a:ext>
            </a:extLst>
          </p:cNvPr>
          <p:cNvCxnSpPr>
            <a:stCxn id="19" idx="2"/>
          </p:cNvCxnSpPr>
          <p:nvPr/>
        </p:nvCxnSpPr>
        <p:spPr>
          <a:xfrm>
            <a:off x="6715954" y="1352660"/>
            <a:ext cx="2260095" cy="970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DA524B9-9929-0804-731D-3819896EC9AB}"/>
              </a:ext>
            </a:extLst>
          </p:cNvPr>
          <p:cNvSpPr txBox="1"/>
          <p:nvPr/>
        </p:nvSpPr>
        <p:spPr>
          <a:xfrm>
            <a:off x="4079019" y="3429000"/>
            <a:ext cx="2918129" cy="2308324"/>
          </a:xfrm>
          <a:prstGeom prst="rect">
            <a:avLst/>
          </a:prstGeom>
          <a:noFill/>
        </p:spPr>
        <p:txBody>
          <a:bodyPr wrap="square" rtlCol="0">
            <a:spAutoFit/>
          </a:bodyPr>
          <a:lstStyle/>
          <a:p>
            <a:r>
              <a:rPr lang="en-CA" dirty="0"/>
              <a:t>This is a US insurance companies dataset collected from multiple data points, uploaded on </a:t>
            </a:r>
            <a:r>
              <a:rPr lang="en-CA" dirty="0" err="1"/>
              <a:t>databricks</a:t>
            </a:r>
            <a:r>
              <a:rPr lang="en-CA" dirty="0"/>
              <a:t>. This is for the year of 2015 and covers months of January, February and March.</a:t>
            </a:r>
          </a:p>
        </p:txBody>
      </p:sp>
      <p:pic>
        <p:nvPicPr>
          <p:cNvPr id="11" name="Audio 10">
            <a:hlinkClick r:id="" action="ppaction://media"/>
            <a:extLst>
              <a:ext uri="{FF2B5EF4-FFF2-40B4-BE49-F238E27FC236}">
                <a16:creationId xmlns:a16="http://schemas.microsoft.com/office/drawing/2014/main" id="{F034A58C-BD3C-ECEA-D61B-254D8810944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097992344"/>
      </p:ext>
    </p:extLst>
  </p:cSld>
  <p:clrMapOvr>
    <a:masterClrMapping/>
  </p:clrMapOvr>
  <mc:AlternateContent xmlns:mc="http://schemas.openxmlformats.org/markup-compatibility/2006" xmlns:p14="http://schemas.microsoft.com/office/powerpoint/2010/main">
    <mc:Choice Requires="p14">
      <p:transition spd="slow" p14:dur="2000" advTm="23407"/>
    </mc:Choice>
    <mc:Fallback xmlns="">
      <p:transition spd="slow" advTm="23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3FFF-055F-250B-1B0C-F746CDBB8D8F}"/>
              </a:ext>
            </a:extLst>
          </p:cNvPr>
          <p:cNvSpPr>
            <a:spLocks noGrp="1"/>
          </p:cNvSpPr>
          <p:nvPr>
            <p:ph type="ctrTitle"/>
          </p:nvPr>
        </p:nvSpPr>
        <p:spPr/>
        <p:txBody>
          <a:bodyPr/>
          <a:lstStyle/>
          <a:p>
            <a:r>
              <a:rPr lang="en-CA" dirty="0"/>
              <a:t>Data Visualization</a:t>
            </a:r>
          </a:p>
        </p:txBody>
      </p:sp>
      <p:pic>
        <p:nvPicPr>
          <p:cNvPr id="12" name="Audio 11">
            <a:hlinkClick r:id="" action="ppaction://media"/>
            <a:extLst>
              <a:ext uri="{FF2B5EF4-FFF2-40B4-BE49-F238E27FC236}">
                <a16:creationId xmlns:a16="http://schemas.microsoft.com/office/drawing/2014/main" id="{280DC720-9144-6BB3-1EA9-34E9B29188B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00000" t="-371875" r="-700000" b="-37187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16924088"/>
      </p:ext>
    </p:extLst>
  </p:cSld>
  <p:clrMapOvr>
    <a:masterClrMapping/>
  </p:clrMapOvr>
  <mc:AlternateContent xmlns:mc="http://schemas.openxmlformats.org/markup-compatibility/2006" xmlns:p14="http://schemas.microsoft.com/office/powerpoint/2010/main">
    <mc:Choice Requires="p14">
      <p:transition spd="slow" p14:dur="2000" advTm="1260"/>
    </mc:Choice>
    <mc:Fallback xmlns="">
      <p:transition spd="slow" advTm="1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{CD055F35-1803-49ED-A349-F9E80D4C5598}tf67328976_win32</Template>
  <TotalTime>3215</TotalTime>
  <Words>1404</Words>
  <Application>Microsoft Office PowerPoint</Application>
  <PresentationFormat>Widescreen</PresentationFormat>
  <Paragraphs>189</Paragraphs>
  <Slides>29</Slides>
  <Notes>0</Notes>
  <HiddenSlides>0</HiddenSlides>
  <MMClips>27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Tenorite</vt:lpstr>
      <vt:lpstr>Times New Roman</vt:lpstr>
      <vt:lpstr>Wingdings</vt:lpstr>
      <vt:lpstr>Office Theme</vt:lpstr>
      <vt:lpstr>Auto-INSURANCE</vt:lpstr>
      <vt:lpstr>MEET OUR TEAM Group 04(section-001)</vt:lpstr>
      <vt:lpstr> </vt:lpstr>
      <vt:lpstr>Problem Statement </vt:lpstr>
      <vt:lpstr>Proposal</vt:lpstr>
      <vt:lpstr>Analysis Questions:</vt:lpstr>
      <vt:lpstr>Data Description</vt:lpstr>
      <vt:lpstr> Dataset Description </vt:lpstr>
      <vt:lpstr>Data Visualization</vt:lpstr>
      <vt:lpstr>Summary Statistics</vt:lpstr>
      <vt:lpstr>Male vs Female</vt:lpstr>
      <vt:lpstr>PowerPoint Presentation</vt:lpstr>
      <vt:lpstr>percentage of fraud</vt:lpstr>
      <vt:lpstr>Calculating the percentage of different incident types</vt:lpstr>
      <vt:lpstr>Understanding the influence of variables on each other</vt:lpstr>
      <vt:lpstr>Data analysis</vt:lpstr>
      <vt:lpstr> Analyze which states have higher accidents? </vt:lpstr>
      <vt:lpstr> Which severity class had a greater number of incidents? Also analyze which gender is higher for each one. </vt:lpstr>
      <vt:lpstr>  After an accident which authorities were contacted?  </vt:lpstr>
      <vt:lpstr>PowerPoint Presentation</vt:lpstr>
      <vt:lpstr>Conclusion</vt:lpstr>
      <vt:lpstr>PowerPoint Presentation</vt:lpstr>
      <vt:lpstr>Recommendations</vt:lpstr>
      <vt:lpstr>PowerPoint Presentation</vt:lpstr>
      <vt:lpstr>JIRA Dashboard</vt:lpstr>
      <vt:lpstr>Tableau Dashboard  tableau public:- https://public.tableau.com/app/profile/jay.mangroliya/viz/Auto_insurance_16712490638240/Dashboard1?publish=yes</vt:lpstr>
      <vt:lpstr>PowerPoint Presentation</vt:lpstr>
      <vt:lpstr>Github work</vt:lpstr>
      <vt:lpstr>Reference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Auto-INSURANCE</dc:title>
  <dc:creator>Khushi Patel</dc:creator>
  <cp:lastModifiedBy>Jay Mangrolia</cp:lastModifiedBy>
  <cp:revision>27</cp:revision>
  <dcterms:created xsi:type="dcterms:W3CDTF">2022-11-10T18:10:08Z</dcterms:created>
  <dcterms:modified xsi:type="dcterms:W3CDTF">2022-12-17T04:27:07Z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